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61" r:id="rId7"/>
    <p:sldId id="263" r:id="rId8"/>
    <p:sldId id="264" r:id="rId9"/>
    <p:sldId id="265" r:id="rId10"/>
    <p:sldId id="262" r:id="rId11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B37B4CC-D3D2-4835-A868-559ADB4A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6C810-EDF1-4EEB-91F6-9E76C4AA2F77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EB2DBC6A-7A23-44B8-903D-8277149A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5249812-0F0A-41E7-A315-B9D4BF2B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BB23A-24F2-4B79-A07D-48B92ABD44E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7505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C4996B1-3453-40A9-9B6B-C6488E3FD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CE342-1AC7-482D-AC85-78B66F21EDA4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570075F-BC6B-4111-B205-B62ADDEA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1C731F8-ED17-48A8-9C09-DC1842EB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8B8-FA34-443E-9763-5538534FC4F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1073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2A3374D-B16B-4AC3-BE97-B4200637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B1642-61D3-4E72-B632-0FB5C0C293D9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75B77DF-F5F6-4A5F-B750-4D589B54A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3C9D865-AECB-4B26-98BF-95346B8F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1A4E-5BCB-40EA-9469-FFCE79053E6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2268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121FA69-705B-4C69-8B4C-1573EA5E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13843-A045-4725-962F-BBD4EB19D0D4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EB97177-264D-438C-ABCB-BBBAA586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2E67DD3-8ACE-45F6-97BD-AD65C897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48CA-84D6-4F9C-89C4-B180F2EB7A2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4053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04A627F-B18D-4C61-942D-61322AB0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50382-80E5-4E44-951B-E31465B98AAB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43C3314-CAA6-4FAB-BB49-88EC31E2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E582D9A-3036-42AE-A516-EE24C82C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135F-27DD-4CFD-B9B4-72118D57672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3437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178A452-63D4-4D76-994E-0D7F0E01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575F6-3635-463E-948B-8719DD951541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C05FA4CB-4B34-4081-84DC-7F69DF47D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A27F1860-BD27-4C9C-A390-288C0572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ADC89-3A77-48E0-8DE0-84E0B4AAE63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8719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5E6990F7-8039-4C0E-ABE4-2259FF56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3589D-DA06-42E7-AECF-C6A097FB9E65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DD730989-C55E-4D69-AD0E-961A3944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5DAE29A6-E217-4F9D-AFC8-4DACAB2A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C531C-E6A3-45D2-85BC-27BA55E316D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5232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2383A3F1-D94B-49AD-BBBA-78AB7858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F4242-8E3E-4638-BB82-641AC821E136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66793B79-991A-484C-B18D-D1C3D43A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74E04E28-475C-46B3-BBA4-9F661C0E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2EB22-A654-4A66-8359-ADE4E80C093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5778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6F804FE4-D581-433C-8F2B-9F842AC60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B86BC-76E6-4651-87A8-2F3B59ADBE60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1277BF57-BA60-46E3-8234-4F820A3F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C20046A7-9D08-42E0-855A-E9138A2DF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95093-76E2-4E83-8B0D-B8F5AEBE7D4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5764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10A644A3-6A5F-4FBB-A340-E04DEC43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F3D9-4793-43C0-B86B-E7F445911469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4E2AB5F-83FF-45E6-9FB5-CAF18660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54DF5E9C-6CE1-4976-9713-8D5445EB0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3B17B-84A8-493A-BB9F-0CFE83A75D4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6960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9197555-8187-4B19-A459-9DD24CFE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FAB91-E6D1-457D-9286-7CEF1B6495FB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8D881DA2-C41E-4BEE-B770-07536DED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8A31DA3-3068-4E63-B3CD-1281D9C1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C310-963F-46A6-A7AD-DBEAA08DF95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72543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69517C5D-1585-4FE4-9BA6-DDB1DE5493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C71D1566-C6C1-4AC5-AFD2-03CEFBD06F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A536A14-695E-4EC8-A0AB-508CF0F4E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917421-27C1-449D-B41A-0332FCAB2F15}" type="datetimeFigureOut">
              <a:rPr lang="es-ES"/>
              <a:pPr>
                <a:defRPr/>
              </a:pPr>
              <a:t>13/09/2019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353B13B-FDF7-41FD-B811-E12D5F0C6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36F5F2D-B2B3-4395-B5B2-C17F72AEC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0A2DD0-5A6F-4055-9203-40126A4061A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hyperlink" Target="https://twitter.com/@consult_estudi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9 Imagen" descr="_FPT4137_CONTRA.jpg">
            <a:extLst>
              <a:ext uri="{FF2B5EF4-FFF2-40B4-BE49-F238E27FC236}">
                <a16:creationId xmlns:a16="http://schemas.microsoft.com/office/drawing/2014/main" id="{F750BA2C-3094-4DDE-B0E7-D0601DECB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76"/>
          <a:stretch>
            <a:fillRect/>
          </a:stretch>
        </p:blipFill>
        <p:spPr bwMode="auto">
          <a:xfrm>
            <a:off x="0" y="0"/>
            <a:ext cx="9144000" cy="580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7 Imagen" descr="eutses2.jpg">
            <a:extLst>
              <a:ext uri="{FF2B5EF4-FFF2-40B4-BE49-F238E27FC236}">
                <a16:creationId xmlns:a16="http://schemas.microsoft.com/office/drawing/2014/main" id="{C549D4D3-3D0B-446C-8E9D-7BD79D5A0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185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7 Imagen" descr="Facultat quadrat taronja - català RGB.jpg">
            <a:extLst>
              <a:ext uri="{FF2B5EF4-FFF2-40B4-BE49-F238E27FC236}">
                <a16:creationId xmlns:a16="http://schemas.microsoft.com/office/drawing/2014/main" id="{C4E0E316-29C8-481E-962A-28CB6E9C84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CCD2B45F-8F3A-4DB4-8048-9ED7FDF2FF27}"/>
              </a:ext>
            </a:extLst>
          </p:cNvPr>
          <p:cNvSpPr/>
          <p:nvPr/>
        </p:nvSpPr>
        <p:spPr>
          <a:xfrm>
            <a:off x="0" y="260350"/>
            <a:ext cx="7812088" cy="1152525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54" name="7 CuadroTexto">
            <a:extLst>
              <a:ext uri="{FF2B5EF4-FFF2-40B4-BE49-F238E27FC236}">
                <a16:creationId xmlns:a16="http://schemas.microsoft.com/office/drawing/2014/main" id="{A5794C66-0496-4095-ADFB-79028D68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836613"/>
            <a:ext cx="561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es-ES" sz="2800">
                <a:solidFill>
                  <a:schemeClr val="bg1"/>
                </a:solidFill>
              </a:rPr>
              <a:t>www.peretarres.</a:t>
            </a:r>
            <a:r>
              <a:rPr lang="ca-ES" altLang="es-ES" sz="2800" b="1">
                <a:solidFill>
                  <a:schemeClr val="bg1"/>
                </a:solidFill>
              </a:rPr>
              <a:t>url.edu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20B40309-9F3D-4DBD-A7D2-789920E0F91E}"/>
              </a:ext>
            </a:extLst>
          </p:cNvPr>
          <p:cNvSpPr txBox="1">
            <a:spLocks/>
          </p:cNvSpPr>
          <p:nvPr/>
        </p:nvSpPr>
        <p:spPr>
          <a:xfrm>
            <a:off x="539750" y="188913"/>
            <a:ext cx="8064500" cy="7921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b="1" dirty="0" err="1">
                <a:solidFill>
                  <a:schemeClr val="bg1"/>
                </a:solidFill>
                <a:latin typeface="Arial" charset="0"/>
                <a:ea typeface="+mj-ea"/>
                <a:cs typeface="Arial" charset="0"/>
              </a:rPr>
              <a:t>Llicència</a:t>
            </a:r>
            <a:r>
              <a:rPr lang="es-ES" sz="3600" b="1" dirty="0">
                <a:solidFill>
                  <a:schemeClr val="bg1"/>
                </a:solidFill>
                <a:latin typeface="Arial" charset="0"/>
                <a:ea typeface="+mj-ea"/>
                <a:cs typeface="Arial" charset="0"/>
              </a:rPr>
              <a:t> digital (campus virtual)</a:t>
            </a:r>
            <a:endParaRPr lang="es-ES" sz="3600" dirty="0">
              <a:solidFill>
                <a:schemeClr val="bg1"/>
              </a:solidFill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id="{3AB47C13-6AD2-42FF-AE98-CD6A1B89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3200" b="1"/>
              <a:t>Materials que no són objecte de propietat intel·lectual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7EA6AC-3F7D-4FC7-A8C7-7C0200A46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535113"/>
            <a:ext cx="4040188" cy="498951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600" dirty="0"/>
              <a:t>a) </a:t>
            </a:r>
            <a:r>
              <a:rPr lang="ca-ES" sz="1800" dirty="0"/>
              <a:t>Qualsevol </a:t>
            </a:r>
            <a:r>
              <a:rPr lang="ca-ES" sz="1800" b="1" dirty="0"/>
              <a:t>disposició legal </a:t>
            </a:r>
            <a:r>
              <a:rPr lang="ca-ES" sz="1800" dirty="0"/>
              <a:t>o reglamentària, inclosos els seus projectes, publicada en el DOCE, BOE, BORME, BOP,BOPI i en els Butlletins Oficials de les Comunitats Autònomes, etc.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a-E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800" dirty="0"/>
              <a:t>b) Les </a:t>
            </a:r>
            <a:r>
              <a:rPr lang="ca-ES" sz="1800" b="1" dirty="0"/>
              <a:t>resolucions judicials </a:t>
            </a:r>
            <a:r>
              <a:rPr lang="ca-ES" sz="1800" dirty="0"/>
              <a:t>(actes, decrets, providències, sentències, etc.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800" dirty="0"/>
              <a:t>c) Actes, acords, deliberacions i </a:t>
            </a:r>
            <a:r>
              <a:rPr lang="ca-ES" sz="1800" b="1" dirty="0"/>
              <a:t>dictàmens d’organismes públics</a:t>
            </a:r>
            <a:r>
              <a:rPr lang="ca-ES" sz="1800" dirty="0"/>
              <a:t>, com els Informes del Banc d’Espanya, Dictàmens del Consell d’Estat, etc.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1800" dirty="0"/>
              <a:t>d</a:t>
            </a:r>
            <a:r>
              <a:rPr lang="ca-ES" sz="1800" dirty="0"/>
              <a:t>) Les </a:t>
            </a:r>
            <a:r>
              <a:rPr lang="ca-ES" sz="1800" b="1" dirty="0"/>
              <a:t>traduccions oficials </a:t>
            </a:r>
            <a:r>
              <a:rPr lang="ca-ES" sz="1800" dirty="0"/>
              <a:t>de qualsevol dels documents esmentats en els apartats anteriors a, b, i c.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a-ES" sz="1400" dirty="0"/>
          </a:p>
          <a:p>
            <a:pPr>
              <a:defRPr/>
            </a:pPr>
            <a:endParaRPr lang="es-ES" dirty="0"/>
          </a:p>
        </p:txBody>
      </p:sp>
      <p:sp>
        <p:nvSpPr>
          <p:cNvPr id="3076" name="Marcador de contenido 5">
            <a:extLst>
              <a:ext uri="{FF2B5EF4-FFF2-40B4-BE49-F238E27FC236}">
                <a16:creationId xmlns:a16="http://schemas.microsoft.com/office/drawing/2014/main" id="{285F9F6B-081D-47AB-89C5-D875499EA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535113"/>
            <a:ext cx="4041775" cy="484663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s-ES" altLang="es-ES" sz="1800"/>
              <a:t>e</a:t>
            </a:r>
            <a:r>
              <a:rPr lang="ca-ES" altLang="es-ES" sz="1800"/>
              <a:t>) Obres divulgades i accessibles al públic sota llicència “copyleft”, “creative commons” o en format </a:t>
            </a:r>
            <a:r>
              <a:rPr lang="ca-ES" altLang="es-ES" sz="1800" b="1"/>
              <a:t>“open access”, </a:t>
            </a:r>
            <a:r>
              <a:rPr lang="ca-ES" altLang="es-ES" sz="1800"/>
              <a:t>sempre que l’ús docent que se’n faci estigui dins límits establerts en la llicència respectiva. </a:t>
            </a:r>
            <a:endParaRPr lang="fr-FR" altLang="es-E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fr-FR" altLang="es-ES" sz="1800"/>
              <a:t>f) Les </a:t>
            </a:r>
            <a:r>
              <a:rPr lang="fr-FR" altLang="es-ES" sz="1800" b="1"/>
              <a:t>tesis doctorals </a:t>
            </a:r>
            <a:r>
              <a:rPr lang="fr-FR" altLang="es-ES" sz="1800"/>
              <a:t>publicades per les universitats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altLang="es-ES" sz="1800"/>
              <a:t>g) Les obres que, amb motiu d’haver estat creades fa </a:t>
            </a:r>
            <a:r>
              <a:rPr lang="es-ES" altLang="es-ES" sz="1800" b="1"/>
              <a:t>més de 70 anys, </a:t>
            </a:r>
            <a:r>
              <a:rPr lang="es-ES" altLang="es-ES" sz="1800"/>
              <a:t>es trobin en el domini públic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altLang="es-E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>
            <a:extLst>
              <a:ext uri="{FF2B5EF4-FFF2-40B4-BE49-F238E27FC236}">
                <a16:creationId xmlns:a16="http://schemas.microsoft.com/office/drawing/2014/main" id="{BB1EAACB-9CA8-4986-B021-ACAD0A3C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sz="4000" b="1"/>
              <a:t>Què permet la llicència digital?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4A3DF1-D2FB-4306-9DC4-92DF40531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28775"/>
            <a:ext cx="4040188" cy="4497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800" dirty="0"/>
              <a:t>La reproducció parcial, distribució i comunicació pública de les obres impreses sota les següents condicions: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a-ES" sz="1800" dirty="0"/>
          </a:p>
          <a:p>
            <a:pPr>
              <a:buFont typeface="Arial" panose="020B0604020202020204" pitchFamily="34" charset="0"/>
              <a:buAutoNum type="alphaLcParenR"/>
              <a:defRPr/>
            </a:pPr>
            <a:r>
              <a:rPr lang="ca-ES" sz="1800" dirty="0"/>
              <a:t>Que aquests actes es portin a terme únicament per la il·lustració amb finalitats educatives i d’ investigació científica.</a:t>
            </a:r>
          </a:p>
          <a:p>
            <a:pPr>
              <a:buFont typeface="Arial" panose="020B0604020202020204" pitchFamily="34" charset="0"/>
              <a:buAutoNum type="alphaLcParenR"/>
              <a:defRPr/>
            </a:pPr>
            <a:r>
              <a:rPr lang="ca-ES" sz="1800" dirty="0"/>
              <a:t>Que els actes es limitin a un capítol de llibre, article d’una revista o </a:t>
            </a:r>
            <a:r>
              <a:rPr lang="ca-ES" sz="1800" b="1" dirty="0"/>
              <a:t>extensió màxima al 10% </a:t>
            </a:r>
            <a:r>
              <a:rPr lang="ca-ES" sz="1800" dirty="0"/>
              <a:t>del total de l’obra, resultant indiferent que la còpia es faci a través d’un o diversos actes de reproducció.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D55696-3E77-483E-A025-B2EF934A8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628775"/>
            <a:ext cx="4041775" cy="47529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800" dirty="0"/>
              <a:t>c) Que els actes es realitzin en la Universitat a través del seu personal i amb els seus propis mitjans.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1800" dirty="0"/>
              <a:t>d) I que es doni, si més no, una de les següents condicions: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a-ES" sz="1800" dirty="0"/>
          </a:p>
          <a:p>
            <a:pPr>
              <a:buFont typeface="Arial" panose="020B0604020202020204" pitchFamily="34" charset="0"/>
              <a:buAutoNum type="arabicPeriod"/>
              <a:defRPr/>
            </a:pPr>
            <a:r>
              <a:rPr lang="ca-ES" sz="1800" dirty="0"/>
              <a:t>Que la distribució de les còpies parcials es faci entre els alumnes i personal docent o investigador del mateix centre que fa la reproducció.</a:t>
            </a:r>
          </a:p>
          <a:p>
            <a:pPr>
              <a:buFont typeface="Arial" panose="020B0604020202020204" pitchFamily="34" charset="0"/>
              <a:buAutoNum type="arabicPeriod"/>
              <a:defRPr/>
            </a:pPr>
            <a:r>
              <a:rPr lang="ca-ES" sz="1800" dirty="0"/>
              <a:t>Que només els alumnes i el personal docent o investigadors del centre que faci la reproducció parcial de l’obra puguin tenir accés a la mateixa a través de la xarxa interna i tancada </a:t>
            </a:r>
            <a:r>
              <a:rPr lang="ca-ES" sz="1800" b="1" dirty="0"/>
              <a:t>(e-campus)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EDB2A7AF-8D26-42DB-B0E4-BC7952E4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altLang="es-ES" sz="4000" b="1"/>
              <a:t>Què no permet fer la llicència?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CE1B28-CB52-4AA1-A6ED-76D220CC0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ca-ES" sz="2000" dirty="0"/>
              <a:t>La reproducció parcial, distribució i comunicació pública de 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a-ES" sz="2000" dirty="0"/>
          </a:p>
          <a:p>
            <a:pPr>
              <a:defRPr/>
            </a:pPr>
            <a:r>
              <a:rPr lang="ca-ES" sz="2000" dirty="0"/>
              <a:t>Partitures musicals</a:t>
            </a:r>
          </a:p>
          <a:p>
            <a:pPr>
              <a:defRPr/>
            </a:pPr>
            <a:r>
              <a:rPr lang="ca-ES" sz="2000" dirty="0"/>
              <a:t>Obres d’un sòl ús</a:t>
            </a:r>
          </a:p>
          <a:p>
            <a:pPr>
              <a:defRPr/>
            </a:pPr>
            <a:r>
              <a:rPr lang="ca-ES" sz="2000" dirty="0"/>
              <a:t>Compilacions o agrupacions de fragments d’obres</a:t>
            </a:r>
          </a:p>
          <a:p>
            <a:pPr>
              <a:defRPr/>
            </a:pPr>
            <a:r>
              <a:rPr lang="ca-ES" sz="2000" dirty="0"/>
              <a:t>Obres aïllades de caràcter plàstic o fotogràfic figuratiu</a:t>
            </a:r>
          </a:p>
          <a:p>
            <a:pPr>
              <a:defRPr/>
            </a:pPr>
            <a:r>
              <a:rPr lang="ca-ES" sz="2000" dirty="0"/>
              <a:t>Qualsevol reproducció de qualsevol obra que excedeixi els límits del 10% 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7 Rectángulo">
            <a:extLst>
              <a:ext uri="{FF2B5EF4-FFF2-40B4-BE49-F238E27FC236}">
                <a16:creationId xmlns:a16="http://schemas.microsoft.com/office/drawing/2014/main" id="{B1C93E5C-FEE6-4F81-8809-22E97C7F6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3" y="5168900"/>
            <a:ext cx="9326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1200" dirty="0">
                <a:latin typeface="Arial" charset="0"/>
                <a:cs typeface="Arial" charset="0"/>
                <a:hlinkClick r:id="rId2"/>
              </a:rPr>
              <a:t>       @</a:t>
            </a:r>
            <a:r>
              <a:rPr lang="ca-ES" sz="1200" dirty="0" err="1">
                <a:latin typeface="Arial" charset="0"/>
                <a:cs typeface="Arial" charset="0"/>
              </a:rPr>
              <a:t>FundPereTarres</a:t>
            </a:r>
            <a:r>
              <a:rPr lang="ca-ES" sz="1200" dirty="0">
                <a:latin typeface="Arial" charset="0"/>
                <a:cs typeface="Arial" charset="0"/>
              </a:rPr>
              <a:t> </a:t>
            </a:r>
            <a:r>
              <a:rPr lang="es-ES" sz="1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 </a:t>
            </a:r>
            <a:r>
              <a:rPr lang="ca-ES" sz="1200" dirty="0">
                <a:latin typeface="Arial" charset="0"/>
                <a:cs typeface="Arial" charset="0"/>
              </a:rPr>
              <a:t>       </a:t>
            </a:r>
            <a:r>
              <a:rPr lang="ca-ES" sz="1200" dirty="0" err="1">
                <a:latin typeface="Arial" charset="0"/>
                <a:cs typeface="Arial" charset="0"/>
              </a:rPr>
              <a:t>facebook.com</a:t>
            </a:r>
            <a:r>
              <a:rPr lang="ca-ES" sz="1200" dirty="0">
                <a:latin typeface="Arial" charset="0"/>
                <a:cs typeface="Arial" charset="0"/>
              </a:rPr>
              <a:t>/</a:t>
            </a:r>
            <a:r>
              <a:rPr lang="ca-ES" sz="1200" dirty="0" err="1">
                <a:latin typeface="Arial" charset="0"/>
                <a:cs typeface="Arial" charset="0"/>
              </a:rPr>
              <a:t>FacultatPereTarrésURL</a:t>
            </a:r>
            <a:r>
              <a:rPr lang="ca-ES" sz="1200" dirty="0">
                <a:latin typeface="Arial" charset="0"/>
                <a:cs typeface="Arial" charset="0"/>
              </a:rPr>
              <a:t> </a:t>
            </a:r>
            <a:r>
              <a:rPr lang="es-ES" sz="1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   </a:t>
            </a:r>
            <a:r>
              <a:rPr lang="ca-ES" sz="1200" dirty="0">
                <a:latin typeface="Arial" charset="0"/>
                <a:cs typeface="Arial" charset="0"/>
              </a:rPr>
              <a:t>     </a:t>
            </a:r>
            <a:r>
              <a:rPr lang="ca-ES" sz="1200" dirty="0" err="1">
                <a:latin typeface="Arial" charset="0"/>
                <a:cs typeface="Arial" charset="0"/>
              </a:rPr>
              <a:t>bloc.peretarres.org</a:t>
            </a:r>
            <a:r>
              <a:rPr lang="ca-ES" sz="1200" dirty="0">
                <a:latin typeface="Arial" charset="0"/>
                <a:cs typeface="Arial" charset="0"/>
              </a:rPr>
              <a:t>  </a:t>
            </a:r>
            <a:r>
              <a:rPr lang="es-ES" sz="1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  </a:t>
            </a:r>
            <a:r>
              <a:rPr lang="ca-ES" sz="1200" dirty="0">
                <a:latin typeface="Arial" charset="0"/>
                <a:cs typeface="Arial" charset="0"/>
              </a:rPr>
              <a:t>          </a:t>
            </a:r>
            <a:r>
              <a:rPr lang="ca-ES" sz="1200" dirty="0" err="1">
                <a:latin typeface="Arial" charset="0"/>
                <a:cs typeface="Arial" charset="0"/>
              </a:rPr>
              <a:t>fundacioperetarres</a:t>
            </a:r>
            <a:endParaRPr lang="ca-ES" sz="1200" dirty="0">
              <a:latin typeface="Arial" charset="0"/>
              <a:cs typeface="Arial" charset="0"/>
            </a:endParaRP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24BADEE8-8CD1-4906-8D23-4F7D356D9FC8}"/>
              </a:ext>
            </a:extLst>
          </p:cNvPr>
          <p:cNvSpPr/>
          <p:nvPr/>
        </p:nvSpPr>
        <p:spPr>
          <a:xfrm>
            <a:off x="0" y="0"/>
            <a:ext cx="9144000" cy="4365625"/>
          </a:xfrm>
          <a:prstGeom prst="rect">
            <a:avLst/>
          </a:prstGeom>
          <a:solidFill>
            <a:srgbClr val="FF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6148" name="7 Imagen" descr="eutses2.jpg">
            <a:extLst>
              <a:ext uri="{FF2B5EF4-FFF2-40B4-BE49-F238E27FC236}">
                <a16:creationId xmlns:a16="http://schemas.microsoft.com/office/drawing/2014/main" id="{788C898C-A4D7-4F2A-8647-D13F4E0FA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185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7 CuadroTexto">
            <a:extLst>
              <a:ext uri="{FF2B5EF4-FFF2-40B4-BE49-F238E27FC236}">
                <a16:creationId xmlns:a16="http://schemas.microsoft.com/office/drawing/2014/main" id="{D831FDF3-3565-40AC-A6B6-13384EE40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989138"/>
            <a:ext cx="5616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es-ES" sz="3600">
                <a:solidFill>
                  <a:schemeClr val="bg1"/>
                </a:solidFill>
                <a:latin typeface="Helvetica" panose="020B0604020202020204" pitchFamily="34" charset="0"/>
              </a:rPr>
              <a:t>www.peretarres.</a:t>
            </a:r>
            <a:r>
              <a:rPr lang="ca-ES" altLang="es-ES" sz="3600" b="1">
                <a:solidFill>
                  <a:schemeClr val="bg1"/>
                </a:solidFill>
                <a:latin typeface="Helvetica" panose="020B0604020202020204" pitchFamily="34" charset="0"/>
              </a:rPr>
              <a:t>url.edu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7A3B7066-4A22-4F90-9FEC-A5EB83D376C5}"/>
              </a:ext>
            </a:extLst>
          </p:cNvPr>
          <p:cNvSpPr/>
          <p:nvPr/>
        </p:nvSpPr>
        <p:spPr>
          <a:xfrm>
            <a:off x="142875" y="4581525"/>
            <a:ext cx="885825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err="1">
                <a:latin typeface="Arial" charset="0"/>
                <a:cs typeface="Arial" charset="0"/>
              </a:rPr>
              <a:t>Santaló</a:t>
            </a:r>
            <a:r>
              <a:rPr lang="es-ES" dirty="0">
                <a:latin typeface="Arial" charset="0"/>
                <a:cs typeface="Arial" charset="0"/>
              </a:rPr>
              <a:t>, 37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</a:t>
            </a:r>
            <a:r>
              <a:rPr lang="es-ES" dirty="0">
                <a:latin typeface="Arial" charset="0"/>
                <a:cs typeface="Arial" charset="0"/>
              </a:rPr>
              <a:t> 08021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 |</a:t>
            </a:r>
            <a:r>
              <a:rPr lang="es-ES" dirty="0">
                <a:latin typeface="Arial" charset="0"/>
                <a:cs typeface="Arial" charset="0"/>
              </a:rPr>
              <a:t>  Barcelona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</a:t>
            </a:r>
            <a:r>
              <a:rPr lang="es-ES" dirty="0">
                <a:latin typeface="Arial" charset="0"/>
                <a:cs typeface="Arial" charset="0"/>
              </a:rPr>
              <a:t> Tel. 93 415 25 51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| </a:t>
            </a:r>
            <a:r>
              <a:rPr lang="es-ES" dirty="0">
                <a:latin typeface="Arial" charset="0"/>
                <a:cs typeface="Arial" charset="0"/>
              </a:rPr>
              <a:t>infofacultat@peretarres.org</a:t>
            </a:r>
          </a:p>
        </p:txBody>
      </p:sp>
      <p:pic>
        <p:nvPicPr>
          <p:cNvPr id="6151" name="10 Imagen" descr="youtube.gif">
            <a:extLst>
              <a:ext uri="{FF2B5EF4-FFF2-40B4-BE49-F238E27FC236}">
                <a16:creationId xmlns:a16="http://schemas.microsoft.com/office/drawing/2014/main" id="{ACB74148-56E8-4C14-83B8-18A62C503C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095" b="16653"/>
          <a:stretch>
            <a:fillRect/>
          </a:stretch>
        </p:blipFill>
        <p:spPr bwMode="auto">
          <a:xfrm>
            <a:off x="6997700" y="5157788"/>
            <a:ext cx="3825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9 Imagen" descr="xs_blog.gif">
            <a:extLst>
              <a:ext uri="{FF2B5EF4-FFF2-40B4-BE49-F238E27FC236}">
                <a16:creationId xmlns:a16="http://schemas.microsoft.com/office/drawing/2014/main" id="{21063460-1F4E-45CE-9CCE-93543ECDF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498" b="22601"/>
          <a:stretch>
            <a:fillRect/>
          </a:stretch>
        </p:blipFill>
        <p:spPr bwMode="auto">
          <a:xfrm>
            <a:off x="5224463" y="5197475"/>
            <a:ext cx="2111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6 Imagen" descr="xs_twitter.gif">
            <a:extLst>
              <a:ext uri="{FF2B5EF4-FFF2-40B4-BE49-F238E27FC236}">
                <a16:creationId xmlns:a16="http://schemas.microsoft.com/office/drawing/2014/main" id="{35B9C637-220C-4D2C-BD77-086D054D04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5157788"/>
            <a:ext cx="2889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7 Imagen" descr="xs_facebook.gif">
            <a:extLst>
              <a:ext uri="{FF2B5EF4-FFF2-40B4-BE49-F238E27FC236}">
                <a16:creationId xmlns:a16="http://schemas.microsoft.com/office/drawing/2014/main" id="{1ABB74B0-AD98-44BD-908B-67E843578D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8" y="5181600"/>
            <a:ext cx="2714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6049817207794EBD5CC3F00488D470" ma:contentTypeVersion="22" ma:contentTypeDescription="Crea un document nou" ma:contentTypeScope="" ma:versionID="e02afb2416806b08cfa37d27f2f79f95">
  <xsd:schema xmlns:xsd="http://www.w3.org/2001/XMLSchema" xmlns:xs="http://www.w3.org/2001/XMLSchema" xmlns:p="http://schemas.microsoft.com/office/2006/metadata/properties" xmlns:ns2="4ef34677-46c6-47ac-b26f-ea996d62bd18" targetNamespace="http://schemas.microsoft.com/office/2006/metadata/properties" ma:root="true" ma:fieldsID="5535fae637b7a497a8b9b03c93cfb810" ns2:_="">
    <xsd:import namespace="4ef34677-46c6-47ac-b26f-ea996d62bd1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Unitat_x0020_Productora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f34677-46c6-47ac-b26f-ea996d62bd1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Unitat_x0020_Productora" ma:index="11" nillable="true" ma:displayName="Unitat Productora" ma:format="Dropdown" ma:internalName="Unitat_x0020_Productora">
      <xsd:simpleType>
        <xsd:restriction base="dms:Choice">
          <xsd:enumeration value="V10 Deganat"/>
          <xsd:enumeration value="V40 Servei d'Atenció a l'Estudiant"/>
          <xsd:enumeration value="V50 Administració"/>
          <xsd:enumeration value="V60 Alumni"/>
          <xsd:enumeration value="V70 Coordinació Màsters i postgraus"/>
          <xsd:enumeration value="V80 Coordinació Grau"/>
          <xsd:enumeration value="V90 Recerca"/>
          <xsd:enumeration value="V100 Biblioteca"/>
          <xsd:enumeration value="V110 Borsa de Treball"/>
          <xsd:enumeration value="V130 Relacions internacionals"/>
          <xsd:enumeration value="V140 Pràcticum"/>
          <xsd:enumeration value="V150 Qualitat"/>
          <xsd:enumeration value="V160 Orientació i promoció"/>
        </xsd:restriction>
      </xsd:simpleType>
    </xsd:element>
    <xsd:element name="SharedWithUsers" ma:index="12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ef34677-46c6-47ac-b26f-ea996d62bd18">75D4JD644TTE-261924254-1727</_dlc_DocId>
    <_dlc_DocIdUrl xmlns="4ef34677-46c6-47ac-b26f-ea996d62bd18">
      <Url>https://peretarres.sharepoint.com/sites/FACULTAT/BIBLIOTECA/_layouts/15/DocIdRedir.aspx?ID=75D4JD644TTE-261924254-1727</Url>
      <Description>75D4JD644TTE-261924254-1727</Description>
    </_dlc_DocIdUrl>
    <Unitat_x0020_Productora xmlns="4ef34677-46c6-47ac-b26f-ea996d62bd18">V100 Biblioteca</Unitat_x0020_Productora>
    <SharedWithUsers xmlns="4ef34677-46c6-47ac-b26f-ea996d62bd18">
      <UserInfo>
        <DisplayName>Elena Requena i Varón</DisplayName>
        <AccountId>623</AccountId>
        <AccountType/>
      </UserInfo>
    </SharedWithUsers>
  </documentManagement>
</p:properties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DD582BC4-F790-48E9-BBD3-F529E7D07A6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09B9DBA-756D-4710-B4DD-D2DE72F45F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DE61B-03BB-4B6F-949B-DE05A5DE9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f34677-46c6-47ac-b26f-ea996d62bd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FF66A07-3018-4F3B-9B3C-8F3083BD363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4ef34677-46c6-47ac-b26f-ea996d62bd18"/>
    <ds:schemaRef ds:uri="http://schemas.microsoft.com/office/infopath/2007/PartnerControl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4155E4EA-2A53-43DA-9F7F-55FEDD31DB4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444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Tema de Office</vt:lpstr>
      <vt:lpstr>Presentación de PowerPoint</vt:lpstr>
      <vt:lpstr>Materials que no són objecte de propietat intel·lectual</vt:lpstr>
      <vt:lpstr>Què permet la llicència digital?</vt:lpstr>
      <vt:lpstr>Què no permet fer la llicència?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nfrago</dc:creator>
  <cp:lastModifiedBy>Anna Tibol i Ruiz</cp:lastModifiedBy>
  <cp:revision>30</cp:revision>
  <dcterms:created xsi:type="dcterms:W3CDTF">2014-01-10T11:05:54Z</dcterms:created>
  <dcterms:modified xsi:type="dcterms:W3CDTF">2019-09-13T07:52:15Z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75D4JD644TTE-261924254-1616</vt:lpwstr>
  </property>
  <property fmtid="{D5CDD505-2E9C-101B-9397-08002B2CF9AE}" pid="3" name="_dlc_DocIdItemGuid">
    <vt:lpwstr>a27e5b38-33f4-4116-bbfe-b3be46040736</vt:lpwstr>
  </property>
  <property fmtid="{D5CDD505-2E9C-101B-9397-08002B2CF9AE}" pid="4" name="_dlc_DocIdUrl">
    <vt:lpwstr>https://peretarres.sharepoint.com/sites/FACULTAT/BIBLIOTECA/_layouts/15/DocIdRedir.aspx?ID=75D4JD644TTE-261924254-1616, 75D4JD644TTE-261924254-1616</vt:lpwstr>
  </property>
  <property fmtid="{D5CDD505-2E9C-101B-9397-08002B2CF9AE}" pid="5" name="Conservació">
    <vt:lpwstr>--</vt:lpwstr>
  </property>
  <property fmtid="{D5CDD505-2E9C-101B-9397-08002B2CF9AE}" pid="6" name="Unitat Productora">
    <vt:lpwstr>V100 Biblioteca</vt:lpwstr>
  </property>
  <property fmtid="{D5CDD505-2E9C-101B-9397-08002B2CF9AE}" pid="7" name="ContentTypeId">
    <vt:lpwstr>0x010100C16049817207794EBD5CC3F00488D470</vt:lpwstr>
  </property>
  <property fmtid="{D5CDD505-2E9C-101B-9397-08002B2CF9AE}" pid="8" name="Codi QdC">
    <vt:lpwstr>B197</vt:lpwstr>
  </property>
</Properties>
</file>