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9" r:id="rId4"/>
    <p:sldId id="264" r:id="rId5"/>
    <p:sldId id="263" r:id="rId6"/>
    <p:sldId id="262" r:id="rId7"/>
    <p:sldId id="261" r:id="rId8"/>
    <p:sldId id="269" r:id="rId9"/>
    <p:sldId id="268" r:id="rId10"/>
    <p:sldId id="267" r:id="rId11"/>
    <p:sldId id="266" r:id="rId12"/>
    <p:sldId id="265" r:id="rId13"/>
    <p:sldId id="272" r:id="rId14"/>
    <p:sldId id="270" r:id="rId15"/>
    <p:sldId id="271" r:id="rId16"/>
    <p:sldId id="273" r:id="rId17"/>
    <p:sldId id="274" r:id="rId18"/>
    <p:sldId id="275" r:id="rId19"/>
    <p:sldId id="276" r:id="rId20"/>
    <p:sldId id="278" r:id="rId21"/>
    <p:sldId id="279" r:id="rId22"/>
    <p:sldId id="258" r:id="rId23"/>
  </p:sldIdLst>
  <p:sldSz cx="9144000" cy="6858000" type="screen4x3"/>
  <p:notesSz cx="6797675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81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2F045-98E7-4F4C-9C3D-30E75450FADF}" type="datetimeFigureOut">
              <a:rPr lang="es-ES" smtClean="0"/>
              <a:pPr/>
              <a:t>17/05/2012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044689-7ABC-4F39-B3FF-5D4083E4F8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2DA52157-69E1-4357-B78B-B0BB5D70D91B}" type="datetimeFigureOut">
              <a:rPr lang="es-ES"/>
              <a:pPr>
                <a:defRPr/>
              </a:pPr>
              <a:t>17/05/2012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57950268-7FD1-4F8D-9A0F-992AB602A4E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61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65242FF-2358-4931-8E54-FC647A329835}" type="slidenum">
              <a:rPr lang="es-ES" smtClean="0">
                <a:latin typeface="Arial" charset="0"/>
              </a:rPr>
              <a:pPr/>
              <a:t>1</a:t>
            </a:fld>
            <a:endParaRPr lang="es-E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C1555-2B5D-4907-B528-5104D72BA676}" type="datetimeFigureOut">
              <a:rPr lang="es-ES"/>
              <a:pPr>
                <a:defRPr/>
              </a:pPr>
              <a:t>17/05/2012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64319-745A-4DA6-A17E-DA538B947AA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5EC3F-5F0A-4C03-B1D7-D4C8862B9351}" type="datetimeFigureOut">
              <a:rPr lang="es-ES"/>
              <a:pPr>
                <a:defRPr/>
              </a:pPr>
              <a:t>17/05/2012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91510-D217-4D87-81C2-C8BF91C1187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734F7-E3BF-4145-952F-BA46859A982D}" type="datetimeFigureOut">
              <a:rPr lang="es-ES"/>
              <a:pPr>
                <a:defRPr/>
              </a:pPr>
              <a:t>17/05/2012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8B510-3964-4475-B53B-DD65AC4A582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C4D69-59E6-4970-AE35-F0DA0FE49281}" type="datetimeFigureOut">
              <a:rPr lang="es-ES"/>
              <a:pPr>
                <a:defRPr/>
              </a:pPr>
              <a:t>17/05/2012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2A7E2-EF8D-4F4C-83CC-E62AEDBA687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02FE2-5F64-402A-A9E1-AF0B139C4C92}" type="datetimeFigureOut">
              <a:rPr lang="es-ES"/>
              <a:pPr>
                <a:defRPr/>
              </a:pPr>
              <a:t>17/05/2012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16D87-ED61-4725-9851-302072B7230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4ACDA-42C0-491B-A23B-61B63E01C2D3}" type="datetimeFigureOut">
              <a:rPr lang="es-ES"/>
              <a:pPr>
                <a:defRPr/>
              </a:pPr>
              <a:t>17/05/2012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29164-A72F-4193-8F46-F0B3F99AF0B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0C1AB-7200-455B-8CDB-A816FCB9D770}" type="datetimeFigureOut">
              <a:rPr lang="es-ES"/>
              <a:pPr>
                <a:defRPr/>
              </a:pPr>
              <a:t>17/05/2012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94812-4D3B-421D-8153-EFA37AE4662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32587-B191-42D4-BADF-C73A9039E9B0}" type="datetimeFigureOut">
              <a:rPr lang="es-ES"/>
              <a:pPr>
                <a:defRPr/>
              </a:pPr>
              <a:t>17/05/2012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9DD8D-263C-492B-B959-8310EA1CEC3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03887-065B-44F8-88F6-F37A8D70899C}" type="datetimeFigureOut">
              <a:rPr lang="es-ES"/>
              <a:pPr>
                <a:defRPr/>
              </a:pPr>
              <a:t>17/05/2012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D6A5A-92E3-48E5-8FDA-DAF387CCCE6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DD599-429D-4C58-9DC9-24E91BD071A1}" type="datetimeFigureOut">
              <a:rPr lang="es-ES"/>
              <a:pPr>
                <a:defRPr/>
              </a:pPr>
              <a:t>17/05/2012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1147F-3F5D-4AB6-A1CC-B56A13F0E9C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3F642-F881-4741-8907-F3127C51C6B5}" type="datetimeFigureOut">
              <a:rPr lang="es-ES"/>
              <a:pPr>
                <a:defRPr/>
              </a:pPr>
              <a:t>17/05/2012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09CEB-F627-4882-8B05-5D7C50EFCFA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AE5CF23-4E80-4383-BFE6-E5208BA4BD78}" type="datetimeFigureOut">
              <a:rPr lang="es-ES"/>
              <a:pPr>
                <a:defRPr/>
              </a:pPr>
              <a:t>17/05/2012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727A197-14B0-4FF2-890A-C9931946469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5 Imagen" descr="mcec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568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9 Imagen" descr="if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1198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7 CuadroTexto"/>
          <p:cNvSpPr txBox="1">
            <a:spLocks noChangeArrowheads="1"/>
          </p:cNvSpPr>
          <p:nvPr/>
        </p:nvSpPr>
        <p:spPr bwMode="auto">
          <a:xfrm>
            <a:off x="179388" y="4244975"/>
            <a:ext cx="7128916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a-ES" sz="3800" b="1" dirty="0" smtClean="0">
                <a:solidFill>
                  <a:schemeClr val="bg1"/>
                </a:solidFill>
                <a:cs typeface="Arial" charset="0"/>
              </a:rPr>
              <a:t>Formació d’activitats d’estiu </a:t>
            </a:r>
          </a:p>
          <a:p>
            <a:r>
              <a:rPr lang="ca-ES" sz="2000" dirty="0" smtClean="0">
                <a:solidFill>
                  <a:schemeClr val="bg1"/>
                </a:solidFill>
                <a:cs typeface="Arial" charset="0"/>
              </a:rPr>
              <a:t>16 de </a:t>
            </a:r>
            <a:r>
              <a:rPr lang="ca-ES" sz="2000" dirty="0" smtClean="0">
                <a:solidFill>
                  <a:schemeClr val="bg1"/>
                </a:solidFill>
                <a:cs typeface="Arial" charset="0"/>
              </a:rPr>
              <a:t>maig</a:t>
            </a:r>
            <a:r>
              <a:rPr lang="ca-ES" sz="2000" dirty="0" smtClean="0">
                <a:solidFill>
                  <a:schemeClr val="bg1"/>
                </a:solidFill>
                <a:cs typeface="Arial" charset="0"/>
              </a:rPr>
              <a:t> </a:t>
            </a:r>
            <a:r>
              <a:rPr lang="ca-ES" sz="2000" dirty="0" smtClean="0">
                <a:solidFill>
                  <a:schemeClr val="bg1"/>
                </a:solidFill>
                <a:cs typeface="Arial" charset="0"/>
              </a:rPr>
              <a:t>de 2012</a:t>
            </a:r>
            <a:endParaRPr lang="es-ES" sz="2000" dirty="0">
              <a:solidFill>
                <a:schemeClr val="bg1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4 Imagen" descr="mcec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6 CuadroTexto"/>
          <p:cNvSpPr txBox="1">
            <a:spLocks noChangeArrowheads="1"/>
          </p:cNvSpPr>
          <p:nvPr/>
        </p:nvSpPr>
        <p:spPr bwMode="auto">
          <a:xfrm>
            <a:off x="179388" y="107950"/>
            <a:ext cx="5976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b="1" dirty="0" smtClean="0">
                <a:solidFill>
                  <a:schemeClr val="bg1"/>
                </a:solidFill>
              </a:rPr>
              <a:t>Les activitats d’estiu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3076" name="8 Imagen" descr="if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198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3"/>
          <p:cNvSpPr txBox="1">
            <a:spLocks noChangeArrowheads="1"/>
          </p:cNvSpPr>
          <p:nvPr/>
        </p:nvSpPr>
        <p:spPr>
          <a:xfrm>
            <a:off x="428625" y="1214438"/>
            <a:ext cx="8181975" cy="4500562"/>
          </a:xfrm>
          <a:prstGeom prst="rect">
            <a:avLst/>
          </a:prstGeom>
          <a:solidFill>
            <a:srgbClr val="FAB812"/>
          </a:solidFill>
          <a:ln w="63500">
            <a:solidFill>
              <a:srgbClr val="000000"/>
            </a:solidFill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s-ES" sz="2000" b="1" u="sng" kern="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s-ES" sz="2000" b="1" u="sng" kern="0" dirty="0" smtClean="0">
                <a:latin typeface="Arial" pitchFamily="34" charset="0"/>
                <a:cs typeface="Arial" pitchFamily="34" charset="0"/>
              </a:rPr>
              <a:t>10 </a:t>
            </a:r>
            <a:r>
              <a:rPr lang="es-ES" sz="2000" b="1" u="sng" kern="0" dirty="0">
                <a:latin typeface="Arial" pitchFamily="34" charset="0"/>
                <a:cs typeface="Arial" pitchFamily="34" charset="0"/>
              </a:rPr>
              <a:t>MOMENTS KUOTIDIANS X APROFITAR AKST STIU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s-ES" sz="2000" kern="0" dirty="0">
              <a:latin typeface="Arial" pitchFamily="34" charset="0"/>
              <a:cs typeface="Arial" pitchFamily="34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s-ES" sz="2000" kern="0" dirty="0" smtClean="0">
                <a:latin typeface="Arial" pitchFamily="34" charset="0"/>
                <a:cs typeface="Arial" pitchFamily="34" charset="0"/>
              </a:rPr>
              <a:t>BOOOOON </a:t>
            </a:r>
            <a:r>
              <a:rPr lang="es-ES" sz="2000" kern="0" dirty="0">
                <a:latin typeface="Arial" pitchFamily="34" charset="0"/>
                <a:cs typeface="Arial" pitchFamily="34" charset="0"/>
              </a:rPr>
              <a:t>DIA! 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s-ES" sz="2000" kern="0" dirty="0" smtClean="0">
                <a:latin typeface="Arial" pitchFamily="34" charset="0"/>
                <a:cs typeface="Arial" pitchFamily="34" charset="0"/>
              </a:rPr>
              <a:t>ESTONES </a:t>
            </a:r>
            <a:r>
              <a:rPr lang="es-ES" sz="2000" kern="0" dirty="0">
                <a:latin typeface="Arial" pitchFamily="34" charset="0"/>
                <a:cs typeface="Arial" pitchFamily="34" charset="0"/>
              </a:rPr>
              <a:t>DE TEMPS LLIURE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s-ES" sz="2000" kern="0" dirty="0" smtClean="0">
                <a:latin typeface="Arial" pitchFamily="34" charset="0"/>
                <a:cs typeface="Arial" pitchFamily="34" charset="0"/>
              </a:rPr>
              <a:t>ESTONES </a:t>
            </a:r>
            <a:r>
              <a:rPr lang="es-ES" sz="2000" kern="0" dirty="0">
                <a:latin typeface="Arial" pitchFamily="34" charset="0"/>
                <a:cs typeface="Arial" pitchFamily="34" charset="0"/>
              </a:rPr>
              <a:t>DE REFLEXIÓ I PREGÀRIA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s-ES" sz="2000" kern="0" dirty="0" smtClean="0">
                <a:latin typeface="Arial" pitchFamily="34" charset="0"/>
                <a:cs typeface="Arial" pitchFamily="34" charset="0"/>
              </a:rPr>
              <a:t>ESPAIS </a:t>
            </a:r>
            <a:r>
              <a:rPr lang="es-ES" sz="2000" kern="0" dirty="0">
                <a:latin typeface="Arial" pitchFamily="34" charset="0"/>
                <a:cs typeface="Arial" pitchFamily="34" charset="0"/>
              </a:rPr>
              <a:t>DE DANSES I CANÇONS 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s-ES" sz="2000" kern="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ES" sz="2000" kern="0" dirty="0">
                <a:latin typeface="Arial" pitchFamily="34" charset="0"/>
                <a:cs typeface="Arial" pitchFamily="34" charset="0"/>
              </a:rPr>
              <a:t>NIT I ELS ESTELS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s-ES" sz="2000" kern="0" dirty="0" smtClean="0">
                <a:latin typeface="Arial" pitchFamily="34" charset="0"/>
                <a:cs typeface="Arial" pitchFamily="34" charset="0"/>
              </a:rPr>
              <a:t>LES </a:t>
            </a:r>
            <a:r>
              <a:rPr lang="es-ES" sz="2000" kern="0" dirty="0">
                <a:latin typeface="Arial" pitchFamily="34" charset="0"/>
                <a:cs typeface="Arial" pitchFamily="34" charset="0"/>
              </a:rPr>
              <a:t>VISITES A LA FARMACIOLA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s-ES" sz="2000" kern="0" dirty="0" smtClean="0">
                <a:latin typeface="Arial" pitchFamily="34" charset="0"/>
                <a:cs typeface="Arial" pitchFamily="34" charset="0"/>
              </a:rPr>
              <a:t>L’EDUCACIÓ </a:t>
            </a:r>
            <a:r>
              <a:rPr lang="es-ES" sz="2000" kern="0" dirty="0">
                <a:latin typeface="Arial" pitchFamily="34" charset="0"/>
                <a:cs typeface="Arial" pitchFamily="34" charset="0"/>
              </a:rPr>
              <a:t>EN VALORS 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s-ES" sz="2000" kern="0" dirty="0" smtClean="0">
                <a:latin typeface="Arial" pitchFamily="34" charset="0"/>
                <a:cs typeface="Arial" pitchFamily="34" charset="0"/>
              </a:rPr>
              <a:t>L’ACOMPANYAMENT </a:t>
            </a:r>
            <a:r>
              <a:rPr lang="es-ES" sz="2000" kern="0" dirty="0">
                <a:latin typeface="Arial" pitchFamily="34" charset="0"/>
                <a:cs typeface="Arial" pitchFamily="34" charset="0"/>
              </a:rPr>
              <a:t>DELS HÀBITS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s-ES" sz="2000" kern="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ES" sz="2000" kern="0" dirty="0">
                <a:latin typeface="Arial" pitchFamily="34" charset="0"/>
                <a:cs typeface="Arial" pitchFamily="34" charset="0"/>
              </a:rPr>
              <a:t>DIA A DIA EN EL MEDI NATURAL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s-ES" sz="2000" kern="0" dirty="0" smtClean="0">
                <a:latin typeface="Arial" pitchFamily="34" charset="0"/>
                <a:cs typeface="Arial" pitchFamily="34" charset="0"/>
              </a:rPr>
              <a:t>ELS </a:t>
            </a:r>
            <a:r>
              <a:rPr lang="es-ES" sz="2000" kern="0" dirty="0">
                <a:latin typeface="Arial" pitchFamily="34" charset="0"/>
                <a:cs typeface="Arial" pitchFamily="34" charset="0"/>
              </a:rPr>
              <a:t>SERVEIS I LES TASQUES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4 Imagen" descr="mcec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6 CuadroTexto"/>
          <p:cNvSpPr txBox="1">
            <a:spLocks noChangeArrowheads="1"/>
          </p:cNvSpPr>
          <p:nvPr/>
        </p:nvSpPr>
        <p:spPr bwMode="auto">
          <a:xfrm>
            <a:off x="179388" y="107950"/>
            <a:ext cx="5976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b="1" dirty="0" smtClean="0">
                <a:solidFill>
                  <a:schemeClr val="bg1"/>
                </a:solidFill>
              </a:rPr>
              <a:t>Les activitats d’estiu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3076" name="8 Imagen" descr="if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198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251520" y="548680"/>
            <a:ext cx="867645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a-ES" b="1" u="sng" kern="0" dirty="0" smtClean="0"/>
              <a:t>ASPECTES PERQUÈ </a:t>
            </a:r>
            <a:r>
              <a:rPr lang="ca-ES" b="1" u="sng" kern="0" dirty="0"/>
              <a:t>UNA ACTIVITAT D’ESTIU SIGUI EDUCATIVA</a:t>
            </a:r>
          </a:p>
          <a:p>
            <a:pPr algn="just">
              <a:defRPr/>
            </a:pPr>
            <a:endParaRPr lang="es-ES" kern="0" dirty="0" smtClean="0"/>
          </a:p>
          <a:p>
            <a:pPr>
              <a:defRPr/>
            </a:pPr>
            <a:r>
              <a:rPr lang="es-ES" sz="1600" kern="0" dirty="0" smtClean="0">
                <a:sym typeface="Wingdings" pitchFamily="2" charset="2"/>
              </a:rPr>
              <a:t> </a:t>
            </a:r>
            <a:r>
              <a:rPr lang="ca-ES" sz="1600" kern="0" dirty="0" smtClean="0"/>
              <a:t>Cal </a:t>
            </a:r>
            <a:r>
              <a:rPr lang="ca-ES" sz="1600" kern="0" dirty="0"/>
              <a:t>que l’activitat respongui a unes finalitats,  a uns </a:t>
            </a:r>
            <a:r>
              <a:rPr lang="ca-ES" sz="1600" b="1" kern="0" dirty="0"/>
              <a:t>objectius educatius plantejats </a:t>
            </a:r>
            <a:r>
              <a:rPr lang="ca-ES" sz="1600" kern="0" dirty="0"/>
              <a:t>prèviament. </a:t>
            </a:r>
          </a:p>
          <a:p>
            <a:pPr>
              <a:defRPr/>
            </a:pPr>
            <a:r>
              <a:rPr lang="ca-ES" sz="1600" kern="0" dirty="0"/>
              <a:t/>
            </a:r>
            <a:br>
              <a:rPr lang="ca-ES" sz="1600" kern="0" dirty="0"/>
            </a:br>
            <a:r>
              <a:rPr lang="ca-ES" sz="1600" kern="0" dirty="0" smtClean="0">
                <a:sym typeface="Wingdings" pitchFamily="2" charset="2"/>
              </a:rPr>
              <a:t> </a:t>
            </a:r>
            <a:r>
              <a:rPr lang="ca-ES" sz="1600" kern="0" dirty="0" smtClean="0"/>
              <a:t>Cal </a:t>
            </a:r>
            <a:r>
              <a:rPr lang="ca-ES" sz="1600" kern="0" dirty="0"/>
              <a:t>que l’</a:t>
            </a:r>
            <a:r>
              <a:rPr lang="ca-ES" sz="1600" b="1" kern="0" dirty="0"/>
              <a:t>activitat</a:t>
            </a:r>
            <a:r>
              <a:rPr lang="ca-ES" sz="1600" kern="0" dirty="0"/>
              <a:t> estigui </a:t>
            </a:r>
            <a:r>
              <a:rPr lang="ca-ES" sz="1600" b="1" kern="0" dirty="0"/>
              <a:t>preparada i ben organitzada</a:t>
            </a:r>
            <a:r>
              <a:rPr lang="ca-ES" sz="1600" kern="0" dirty="0"/>
              <a:t>. </a:t>
            </a:r>
          </a:p>
          <a:p>
            <a:pPr>
              <a:defRPr/>
            </a:pPr>
            <a:r>
              <a:rPr lang="ca-ES" sz="1600" kern="0" dirty="0"/>
              <a:t/>
            </a:r>
            <a:br>
              <a:rPr lang="ca-ES" sz="1600" kern="0" dirty="0"/>
            </a:br>
            <a:r>
              <a:rPr lang="ca-ES" sz="1600" kern="0" dirty="0" smtClean="0">
                <a:sym typeface="Wingdings" pitchFamily="2" charset="2"/>
              </a:rPr>
              <a:t> </a:t>
            </a:r>
            <a:r>
              <a:rPr lang="ca-ES" sz="1600" kern="0" dirty="0" smtClean="0"/>
              <a:t>Cal </a:t>
            </a:r>
            <a:r>
              <a:rPr lang="ca-ES" sz="1600" kern="0" dirty="0"/>
              <a:t>que les </a:t>
            </a:r>
            <a:r>
              <a:rPr lang="ca-ES" sz="1600" b="1" kern="0" dirty="0"/>
              <a:t>activitats</a:t>
            </a:r>
            <a:r>
              <a:rPr lang="ca-ES" sz="1600" kern="0" dirty="0"/>
              <a:t> </a:t>
            </a:r>
            <a:r>
              <a:rPr lang="ca-ES" sz="1600" kern="0" dirty="0" smtClean="0"/>
              <a:t>siguin </a:t>
            </a:r>
            <a:r>
              <a:rPr lang="ca-ES" sz="1600" b="1" kern="0" dirty="0"/>
              <a:t>adequades a l’edat </a:t>
            </a:r>
            <a:r>
              <a:rPr lang="ca-ES" sz="1600" kern="0" dirty="0"/>
              <a:t>dels infants amb els que treballem.</a:t>
            </a:r>
          </a:p>
          <a:p>
            <a:pPr>
              <a:defRPr/>
            </a:pPr>
            <a:r>
              <a:rPr lang="es-ES" sz="1600" kern="0" dirty="0"/>
              <a:t/>
            </a:r>
            <a:br>
              <a:rPr lang="es-ES" sz="1600" kern="0" dirty="0"/>
            </a:br>
            <a:r>
              <a:rPr lang="es-ES" sz="1600" kern="0" dirty="0" smtClean="0">
                <a:sym typeface="Wingdings" pitchFamily="2" charset="2"/>
              </a:rPr>
              <a:t> </a:t>
            </a:r>
            <a:r>
              <a:rPr lang="ca-ES" sz="1600" kern="0" dirty="0" smtClean="0"/>
              <a:t>És </a:t>
            </a:r>
            <a:r>
              <a:rPr lang="ca-ES" sz="1600" kern="0" dirty="0"/>
              <a:t>un bon moment per </a:t>
            </a:r>
            <a:r>
              <a:rPr lang="ca-ES" sz="1600" b="1" kern="0" dirty="0"/>
              <a:t>acompanyar els infants </a:t>
            </a:r>
            <a:r>
              <a:rPr lang="ca-ES" sz="1600" kern="0" dirty="0"/>
              <a:t>en l’assoliment d’autonomia i autogestió. </a:t>
            </a:r>
          </a:p>
          <a:p>
            <a:pPr>
              <a:defRPr/>
            </a:pPr>
            <a:r>
              <a:rPr lang="ca-ES" sz="1600" kern="0" dirty="0"/>
              <a:t/>
            </a:r>
            <a:br>
              <a:rPr lang="ca-ES" sz="1600" kern="0" dirty="0"/>
            </a:br>
            <a:r>
              <a:rPr lang="ca-ES" sz="1600" kern="0" dirty="0" smtClean="0">
                <a:sym typeface="Wingdings" pitchFamily="2" charset="2"/>
              </a:rPr>
              <a:t> </a:t>
            </a:r>
            <a:r>
              <a:rPr lang="ca-ES" sz="1600" kern="0" dirty="0" smtClean="0"/>
              <a:t>Ull </a:t>
            </a:r>
            <a:r>
              <a:rPr lang="ca-ES" sz="1600" kern="0" dirty="0"/>
              <a:t>amb la </a:t>
            </a:r>
            <a:r>
              <a:rPr lang="ca-ES" sz="1600" b="1" kern="0" dirty="0"/>
              <a:t>gràfica de ritme</a:t>
            </a:r>
            <a:r>
              <a:rPr lang="ca-ES" sz="1600" kern="0" dirty="0"/>
              <a:t>! </a:t>
            </a:r>
            <a:endParaRPr lang="ca-ES" sz="1600" kern="0" dirty="0" smtClean="0"/>
          </a:p>
          <a:p>
            <a:pPr>
              <a:defRPr/>
            </a:pPr>
            <a:endParaRPr lang="ca-ES" sz="1600" kern="0" dirty="0"/>
          </a:p>
          <a:p>
            <a:pPr>
              <a:defRPr/>
            </a:pPr>
            <a:r>
              <a:rPr lang="ca-ES" sz="1600" kern="0" dirty="0" smtClean="0">
                <a:solidFill>
                  <a:schemeClr val="tx2"/>
                </a:solidFill>
                <a:sym typeface="Wingdings" pitchFamily="2" charset="2"/>
              </a:rPr>
              <a:t> </a:t>
            </a:r>
            <a:r>
              <a:rPr lang="ca-ES" sz="1600" kern="0" dirty="0" smtClean="0"/>
              <a:t>Cal </a:t>
            </a:r>
            <a:r>
              <a:rPr lang="ca-ES" sz="1600" kern="0" dirty="0"/>
              <a:t>que les </a:t>
            </a:r>
            <a:r>
              <a:rPr lang="ca-ES" sz="1600" b="1" kern="0" dirty="0"/>
              <a:t>activitats</a:t>
            </a:r>
            <a:r>
              <a:rPr lang="ca-ES" sz="1600" kern="0" dirty="0"/>
              <a:t> estiguin </a:t>
            </a:r>
            <a:r>
              <a:rPr lang="ca-ES" sz="1600" b="1" kern="0" dirty="0"/>
              <a:t>ben motivades</a:t>
            </a:r>
            <a:r>
              <a:rPr lang="ca-ES" sz="1600" kern="0" dirty="0"/>
              <a:t>. </a:t>
            </a:r>
          </a:p>
          <a:p>
            <a:pPr>
              <a:defRPr/>
            </a:pPr>
            <a:r>
              <a:rPr lang="ca-ES" sz="1600" kern="0" dirty="0"/>
              <a:t/>
            </a:r>
            <a:br>
              <a:rPr lang="ca-ES" sz="1600" kern="0" dirty="0"/>
            </a:br>
            <a:r>
              <a:rPr lang="ca-ES" sz="1600" kern="0" dirty="0" smtClean="0">
                <a:sym typeface="Wingdings" pitchFamily="2" charset="2"/>
              </a:rPr>
              <a:t> </a:t>
            </a:r>
            <a:r>
              <a:rPr lang="ca-ES" sz="1600" kern="0" dirty="0" smtClean="0"/>
              <a:t>Cal </a:t>
            </a:r>
            <a:r>
              <a:rPr lang="ca-ES" sz="1600" b="1" kern="0" dirty="0"/>
              <a:t>aprofitar l’espai </a:t>
            </a:r>
            <a:r>
              <a:rPr lang="ca-ES" sz="1600" kern="0" dirty="0"/>
              <a:t>en el que ens trobem i </a:t>
            </a:r>
            <a:r>
              <a:rPr lang="ca-ES" sz="1600" b="1" kern="0" dirty="0"/>
              <a:t>tenir-ne cura </a:t>
            </a:r>
            <a:r>
              <a:rPr lang="ca-ES" sz="1600" kern="0" dirty="0" err="1"/>
              <a:t>d’ell</a:t>
            </a:r>
            <a:r>
              <a:rPr lang="ca-ES" sz="1600" kern="0" dirty="0"/>
              <a:t>. </a:t>
            </a:r>
          </a:p>
          <a:p>
            <a:pPr>
              <a:defRPr/>
            </a:pPr>
            <a:r>
              <a:rPr lang="ca-ES" sz="1600" kern="0" dirty="0"/>
              <a:t/>
            </a:r>
            <a:br>
              <a:rPr lang="ca-ES" sz="1600" kern="0" dirty="0"/>
            </a:br>
            <a:r>
              <a:rPr lang="ca-ES" sz="1600" kern="0" dirty="0" smtClean="0">
                <a:sym typeface="Wingdings" pitchFamily="2" charset="2"/>
              </a:rPr>
              <a:t> </a:t>
            </a:r>
            <a:r>
              <a:rPr lang="ca-ES" sz="1600" b="1" kern="0" dirty="0" smtClean="0"/>
              <a:t>Avaluem </a:t>
            </a:r>
            <a:r>
              <a:rPr lang="ca-ES" sz="1600" b="1" kern="0" dirty="0"/>
              <a:t>conjuntament</a:t>
            </a:r>
            <a:r>
              <a:rPr lang="ca-ES" sz="1600" kern="0" dirty="0"/>
              <a:t>. </a:t>
            </a:r>
          </a:p>
          <a:p>
            <a:pPr>
              <a:defRPr/>
            </a:pPr>
            <a:r>
              <a:rPr lang="ca-ES" sz="1600" kern="0" dirty="0"/>
              <a:t/>
            </a:r>
            <a:br>
              <a:rPr lang="ca-ES" sz="1600" kern="0" dirty="0"/>
            </a:br>
            <a:r>
              <a:rPr lang="ca-ES" sz="1600" kern="0" dirty="0" smtClean="0">
                <a:sym typeface="Wingdings" pitchFamily="2" charset="2"/>
              </a:rPr>
              <a:t></a:t>
            </a:r>
            <a:r>
              <a:rPr lang="ca-ES" sz="1600" kern="0" dirty="0" smtClean="0"/>
              <a:t>Cal </a:t>
            </a:r>
            <a:r>
              <a:rPr lang="ca-ES" sz="1600" kern="0" dirty="0"/>
              <a:t>que el </a:t>
            </a:r>
            <a:r>
              <a:rPr lang="ca-ES" sz="1600" b="1" kern="0" dirty="0"/>
              <a:t>monitor </a:t>
            </a:r>
            <a:r>
              <a:rPr lang="ca-ES" sz="1600" kern="0" dirty="0"/>
              <a:t>sigui </a:t>
            </a:r>
            <a:r>
              <a:rPr lang="ca-ES" sz="1600" b="1" kern="0" dirty="0"/>
              <a:t>COHERENT</a:t>
            </a:r>
            <a:r>
              <a:rPr lang="ca-ES" sz="1600" kern="0" dirty="0"/>
              <a:t> amb allò que fa</a:t>
            </a:r>
            <a:r>
              <a:rPr lang="ca-ES" sz="1600" kern="0" dirty="0" smtClean="0"/>
              <a:t>.</a:t>
            </a:r>
          </a:p>
          <a:p>
            <a:pPr>
              <a:defRPr/>
            </a:pPr>
            <a:r>
              <a:rPr lang="ca-ES" sz="1600" kern="0" dirty="0"/>
              <a:t/>
            </a:r>
            <a:br>
              <a:rPr lang="ca-ES" sz="1600" kern="0" dirty="0"/>
            </a:br>
            <a:r>
              <a:rPr lang="ca-ES" sz="1600" kern="0" dirty="0" smtClean="0">
                <a:sym typeface="Wingdings" pitchFamily="2" charset="2"/>
              </a:rPr>
              <a:t> </a:t>
            </a:r>
            <a:r>
              <a:rPr lang="ca-ES" sz="1600" kern="0" dirty="0" smtClean="0"/>
              <a:t>Aquesta és </a:t>
            </a:r>
            <a:r>
              <a:rPr lang="ca-ES" sz="1600" kern="0" dirty="0"/>
              <a:t>la clau </a:t>
            </a:r>
            <a:r>
              <a:rPr lang="ca-ES" sz="1600" kern="0" dirty="0" smtClean="0"/>
              <a:t>perquè tots i totes </a:t>
            </a:r>
            <a:r>
              <a:rPr lang="ca-ES" sz="1600" kern="0" dirty="0"/>
              <a:t>puguem </a:t>
            </a:r>
            <a:r>
              <a:rPr lang="ca-ES" sz="1600" b="1" kern="0" dirty="0"/>
              <a:t>gaudir de les nostres activitats d’estiu</a:t>
            </a:r>
            <a:endParaRPr lang="ca-ES" sz="1600" b="1" dirty="0"/>
          </a:p>
          <a:p>
            <a:pPr algn="just">
              <a:defRPr/>
            </a:pPr>
            <a:endParaRPr lang="ca-ES" sz="1600" kern="0" dirty="0" smtClean="0"/>
          </a:p>
          <a:p>
            <a:pPr algn="just">
              <a:defRPr/>
            </a:pPr>
            <a:endParaRPr lang="ca-ES" sz="1600" kern="0" dirty="0"/>
          </a:p>
          <a:p>
            <a:pPr algn="just">
              <a:defRPr/>
            </a:pPr>
            <a:endParaRPr lang="es-ES" sz="160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4 Imagen" descr="mcec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6 CuadroTexto"/>
          <p:cNvSpPr txBox="1">
            <a:spLocks noChangeArrowheads="1"/>
          </p:cNvSpPr>
          <p:nvPr/>
        </p:nvSpPr>
        <p:spPr bwMode="auto">
          <a:xfrm>
            <a:off x="179388" y="107950"/>
            <a:ext cx="5976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b="1" dirty="0" smtClean="0">
                <a:solidFill>
                  <a:schemeClr val="bg1"/>
                </a:solidFill>
              </a:rPr>
              <a:t>Les activitats d’estiu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3076" name="8 Imagen" descr="if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198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39750" y="476250"/>
            <a:ext cx="2016125" cy="1328738"/>
          </a:xfrm>
          <a:prstGeom prst="rect">
            <a:avLst/>
          </a:prstGeom>
          <a:noFill/>
          <a:ln w="34925" cap="sq">
            <a:solidFill>
              <a:schemeClr val="accent6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1800" b="1" dirty="0" smtClean="0">
                <a:latin typeface="Arial" charset="0"/>
              </a:rPr>
              <a:t>“Els petits canvis són PODEROSOS”</a:t>
            </a:r>
          </a:p>
          <a:p>
            <a:pPr>
              <a:spcBef>
                <a:spcPct val="50000"/>
              </a:spcBef>
            </a:pPr>
            <a:endParaRPr lang="es-ES" sz="18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214688" y="642938"/>
            <a:ext cx="2590800" cy="923925"/>
          </a:xfrm>
          <a:prstGeom prst="rect">
            <a:avLst/>
          </a:prstGeom>
          <a:noFill/>
          <a:ln w="25400" cap="sq">
            <a:solidFill>
              <a:schemeClr val="accent6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1800" b="1" dirty="0" smtClean="0">
                <a:latin typeface="Arial" charset="0"/>
              </a:rPr>
              <a:t>“La feina ben feta no té fronteres; la feina mal feta no té futur”</a:t>
            </a:r>
            <a:endParaRPr lang="ca-ES" sz="1800" b="1" dirty="0">
              <a:latin typeface="Arial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372225" y="476250"/>
            <a:ext cx="2230438" cy="1328738"/>
          </a:xfrm>
          <a:prstGeom prst="rect">
            <a:avLst/>
          </a:prstGeom>
          <a:noFill/>
          <a:ln w="34925" cap="sq">
            <a:solidFill>
              <a:schemeClr val="accent6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1800" b="1" dirty="0" smtClean="0">
                <a:latin typeface="Arial" charset="0"/>
              </a:rPr>
              <a:t>“De les errades també en podem aprendre”</a:t>
            </a:r>
          </a:p>
          <a:p>
            <a:pPr>
              <a:spcBef>
                <a:spcPct val="50000"/>
              </a:spcBef>
            </a:pPr>
            <a:endParaRPr lang="es-ES" sz="18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68313" y="2565400"/>
            <a:ext cx="2159000" cy="1616075"/>
          </a:xfrm>
          <a:prstGeom prst="rect">
            <a:avLst/>
          </a:prstGeom>
          <a:noFill/>
          <a:ln w="34925" cap="sq">
            <a:solidFill>
              <a:schemeClr val="accent6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1800" b="1" dirty="0" smtClean="0">
                <a:latin typeface="Arial" charset="0"/>
              </a:rPr>
              <a:t>“Voler és poder”</a:t>
            </a:r>
          </a:p>
          <a:p>
            <a:pPr>
              <a:spcBef>
                <a:spcPct val="50000"/>
              </a:spcBef>
            </a:pPr>
            <a:endParaRPr lang="es-ES" sz="1800" b="1" dirty="0">
              <a:solidFill>
                <a:srgbClr val="FF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s-ES" sz="1800" b="1" dirty="0">
              <a:solidFill>
                <a:srgbClr val="FF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s-ES" sz="18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444208" y="2204864"/>
            <a:ext cx="2447032" cy="1754326"/>
          </a:xfrm>
          <a:prstGeom prst="rect">
            <a:avLst/>
          </a:prstGeom>
          <a:noFill/>
          <a:ln w="34925" cap="sq">
            <a:solidFill>
              <a:schemeClr val="accent6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a-ES" sz="1800" b="1" dirty="0" smtClean="0">
                <a:latin typeface="Arial" charset="0"/>
              </a:rPr>
              <a:t>“Per sobre de tot es troben les PERSONES”</a:t>
            </a:r>
          </a:p>
          <a:p>
            <a:pPr>
              <a:spcBef>
                <a:spcPct val="50000"/>
              </a:spcBef>
            </a:pPr>
            <a:endParaRPr lang="es-ES" sz="1800" b="1" dirty="0">
              <a:solidFill>
                <a:schemeClr val="bg1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s-ES" sz="18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683568" y="4437113"/>
            <a:ext cx="3240360" cy="1200329"/>
          </a:xfrm>
          <a:prstGeom prst="rect">
            <a:avLst/>
          </a:prstGeom>
          <a:noFill/>
          <a:ln w="34925" cap="sq">
            <a:solidFill>
              <a:schemeClr val="accent6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 dirty="0" smtClean="0">
                <a:latin typeface="Arial" charset="0"/>
              </a:rPr>
              <a:t>“Sempre ... TOT DEPÈN ...”</a:t>
            </a:r>
          </a:p>
          <a:p>
            <a:pPr>
              <a:spcBef>
                <a:spcPct val="50000"/>
              </a:spcBef>
            </a:pPr>
            <a:endParaRPr lang="pt-BR" sz="1800" b="1" dirty="0">
              <a:solidFill>
                <a:schemeClr val="bg1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s-ES" sz="18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5796136" y="4221088"/>
            <a:ext cx="2460625" cy="1616075"/>
          </a:xfrm>
          <a:prstGeom prst="rect">
            <a:avLst/>
          </a:prstGeom>
          <a:noFill/>
          <a:ln w="34925" cap="sq">
            <a:solidFill>
              <a:schemeClr val="accent6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1800" b="1" dirty="0" smtClean="0">
                <a:latin typeface="Arial" charset="0"/>
              </a:rPr>
              <a:t>“Com més clar és l’Exemple, menys necessàries són les Paraules ...”</a:t>
            </a:r>
          </a:p>
          <a:p>
            <a:pPr>
              <a:spcBef>
                <a:spcPct val="50000"/>
              </a:spcBef>
            </a:pPr>
            <a:endParaRPr lang="es-ES" sz="18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3203848" y="2564904"/>
            <a:ext cx="2736304" cy="1338828"/>
          </a:xfrm>
          <a:prstGeom prst="rect">
            <a:avLst/>
          </a:prstGeom>
          <a:noFill/>
          <a:ln w="34925" cap="sq">
            <a:solidFill>
              <a:schemeClr val="accent6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 dirty="0">
                <a:latin typeface="Arial" charset="0"/>
              </a:rPr>
              <a:t>“TRANSFORMAR DES DEL LLEURE ÉS POSSIBLE”</a:t>
            </a:r>
          </a:p>
          <a:p>
            <a:pPr>
              <a:spcBef>
                <a:spcPct val="50000"/>
              </a:spcBef>
            </a:pPr>
            <a:endParaRPr lang="es-ES" sz="1800" b="1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  <p:bldP spid="8" grpId="0" animBg="1"/>
      <p:bldP spid="9" grpId="0" animBg="1" autoUpdateAnimBg="0"/>
      <p:bldP spid="10" grpId="0" animBg="1"/>
      <p:bldP spid="11" grpId="0" animBg="1"/>
      <p:bldP spid="12" grpId="0" animBg="1" autoUpdateAnimBg="0"/>
      <p:bldP spid="13" grpId="0" animBg="1" autoUpdateAnimBg="0"/>
      <p:bldP spid="14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4 Imagen" descr="mcec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6 CuadroTexto"/>
          <p:cNvSpPr txBox="1">
            <a:spLocks noChangeArrowheads="1"/>
          </p:cNvSpPr>
          <p:nvPr/>
        </p:nvSpPr>
        <p:spPr bwMode="auto">
          <a:xfrm>
            <a:off x="179388" y="107950"/>
            <a:ext cx="5976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b="1" dirty="0" smtClean="0">
                <a:solidFill>
                  <a:schemeClr val="bg1"/>
                </a:solidFill>
              </a:rPr>
              <a:t>Les activitats d’estiu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3076" name="8 Imagen" descr="if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198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323528" y="692695"/>
            <a:ext cx="8352928" cy="49121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ca-ES" sz="2000" b="1" u="sng" kern="0" dirty="0" smtClean="0"/>
              <a:t>NORMATIVA</a:t>
            </a:r>
          </a:p>
          <a:p>
            <a:pPr>
              <a:spcBef>
                <a:spcPct val="20000"/>
              </a:spcBef>
              <a:defRPr/>
            </a:pPr>
            <a:endParaRPr lang="ca-ES" b="1" u="sng" kern="0" dirty="0"/>
          </a:p>
          <a:p>
            <a:pPr>
              <a:spcBef>
                <a:spcPct val="20000"/>
              </a:spcBef>
              <a:buFontTx/>
              <a:buChar char="•"/>
              <a:defRPr/>
            </a:pPr>
            <a:r>
              <a:rPr lang="ca-ES" b="1" kern="0" dirty="0">
                <a:cs typeface="Arial" charset="0"/>
              </a:rPr>
              <a:t> </a:t>
            </a:r>
            <a:r>
              <a:rPr lang="ca-ES" kern="0" dirty="0">
                <a:cs typeface="Arial" charset="0"/>
              </a:rPr>
              <a:t>Normativa de regulació de les activitats d’educació en el lleure en les quals participen menors de divuit anys*</a:t>
            </a:r>
            <a:r>
              <a:rPr lang="ca-ES" kern="0" dirty="0"/>
              <a:t> (Decret 137/2003)</a:t>
            </a:r>
          </a:p>
          <a:p>
            <a:pPr algn="just">
              <a:spcBef>
                <a:spcPct val="20000"/>
              </a:spcBef>
              <a:buFontTx/>
              <a:buChar char="•"/>
              <a:defRPr/>
            </a:pPr>
            <a:endParaRPr lang="ca-ES" kern="0" dirty="0">
              <a:cs typeface="Times New Roman" pitchFamily="18" charset="0"/>
            </a:endParaRPr>
          </a:p>
          <a:p>
            <a:pPr algn="just">
              <a:spcBef>
                <a:spcPct val="20000"/>
              </a:spcBef>
              <a:buFontTx/>
              <a:buChar char="•"/>
              <a:defRPr/>
            </a:pPr>
            <a:r>
              <a:rPr lang="ca-ES" kern="0" dirty="0">
                <a:cs typeface="Times New Roman" pitchFamily="18" charset="0"/>
              </a:rPr>
              <a:t> Instal·lacions juvenils destinades a activitats educatives amb infants i joves (Llei 38/1991)</a:t>
            </a:r>
          </a:p>
          <a:p>
            <a:pPr algn="just">
              <a:spcBef>
                <a:spcPct val="20000"/>
              </a:spcBef>
              <a:buFontTx/>
              <a:buChar char="•"/>
              <a:defRPr/>
            </a:pPr>
            <a:endParaRPr lang="ca-ES" kern="0" dirty="0">
              <a:cs typeface="Times New Roman" pitchFamily="18" charset="0"/>
            </a:endParaRPr>
          </a:p>
          <a:p>
            <a:pPr algn="just">
              <a:spcBef>
                <a:spcPct val="20000"/>
              </a:spcBef>
              <a:buFontTx/>
              <a:buChar char="•"/>
              <a:defRPr/>
            </a:pPr>
            <a:r>
              <a:rPr lang="ca-ES" kern="0" dirty="0">
                <a:cs typeface="Arial" charset="0"/>
              </a:rPr>
              <a:t> Ordenació pràctica de l’acampada lliure (</a:t>
            </a:r>
            <a:r>
              <a:rPr lang="ca-ES" kern="0" dirty="0">
                <a:cs typeface="Times New Roman" pitchFamily="18" charset="0"/>
              </a:rPr>
              <a:t>Decret 55/1982)</a:t>
            </a:r>
            <a:r>
              <a:rPr lang="es-ES" kern="0" dirty="0">
                <a:cs typeface="Arial" charset="0"/>
              </a:rPr>
              <a:t> </a:t>
            </a:r>
            <a:endParaRPr lang="ca-ES" kern="0" dirty="0">
              <a:cs typeface="Arial" charset="0"/>
            </a:endParaRPr>
          </a:p>
          <a:p>
            <a:pPr algn="just">
              <a:spcBef>
                <a:spcPct val="20000"/>
              </a:spcBef>
              <a:buFontTx/>
              <a:buChar char="•"/>
              <a:defRPr/>
            </a:pPr>
            <a:endParaRPr lang="ca-ES" kern="0" dirty="0">
              <a:cs typeface="Arial" charset="0"/>
            </a:endParaRPr>
          </a:p>
          <a:p>
            <a:pPr algn="just">
              <a:spcBef>
                <a:spcPct val="20000"/>
              </a:spcBef>
              <a:buFontTx/>
              <a:buChar char="•"/>
              <a:defRPr/>
            </a:pPr>
            <a:r>
              <a:rPr lang="ca-ES" kern="0" dirty="0">
                <a:cs typeface="Arial" charset="0"/>
              </a:rPr>
              <a:t> Activitats </a:t>
            </a:r>
            <a:r>
              <a:rPr lang="ca-ES" kern="0" dirty="0" err="1">
                <a:cs typeface="Arial" charset="0"/>
              </a:rPr>
              <a:t>fisicoesportives</a:t>
            </a:r>
            <a:r>
              <a:rPr lang="ca-ES" kern="0" dirty="0">
                <a:cs typeface="Arial" charset="0"/>
              </a:rPr>
              <a:t> en el medi natural (</a:t>
            </a:r>
            <a:r>
              <a:rPr lang="ca-ES" kern="0" dirty="0">
                <a:cs typeface="Times New Roman" pitchFamily="18" charset="0"/>
              </a:rPr>
              <a:t>Decret 56/2003</a:t>
            </a:r>
            <a:r>
              <a:rPr lang="es-ES" kern="0" dirty="0">
                <a:cs typeface="Arial" charset="0"/>
              </a:rPr>
              <a:t> </a:t>
            </a:r>
            <a:r>
              <a:rPr lang="ca-ES" kern="0" dirty="0">
                <a:cs typeface="Arial" charset="0"/>
              </a:rPr>
              <a:t>)</a:t>
            </a:r>
          </a:p>
          <a:p>
            <a:pPr algn="just">
              <a:spcBef>
                <a:spcPct val="20000"/>
              </a:spcBef>
              <a:buFontTx/>
              <a:buChar char="•"/>
              <a:defRPr/>
            </a:pPr>
            <a:endParaRPr lang="ca-ES" kern="0" dirty="0">
              <a:cs typeface="Arial" charset="0"/>
            </a:endParaRPr>
          </a:p>
          <a:p>
            <a:pPr algn="just">
              <a:spcBef>
                <a:spcPct val="20000"/>
              </a:spcBef>
              <a:buFontTx/>
              <a:buChar char="•"/>
              <a:defRPr/>
            </a:pPr>
            <a:r>
              <a:rPr lang="ca-ES" kern="0" dirty="0">
                <a:cs typeface="Arial" charset="0"/>
              </a:rPr>
              <a:t> Tabac i begudes alcohòliques (</a:t>
            </a:r>
            <a:r>
              <a:rPr lang="ca-ES" kern="0" dirty="0">
                <a:cs typeface="Times New Roman" pitchFamily="18" charset="0"/>
              </a:rPr>
              <a:t>Lleis 20/1985</a:t>
            </a:r>
            <a:r>
              <a:rPr lang="es-ES" kern="0" dirty="0">
                <a:cs typeface="Arial" charset="0"/>
              </a:rPr>
              <a:t> </a:t>
            </a:r>
            <a:r>
              <a:rPr lang="ca-ES" kern="0" dirty="0">
                <a:cs typeface="Arial" charset="0"/>
              </a:rPr>
              <a:t>)</a:t>
            </a:r>
          </a:p>
          <a:p>
            <a:pPr algn="just">
              <a:spcBef>
                <a:spcPct val="20000"/>
              </a:spcBef>
              <a:buFontTx/>
              <a:buChar char="•"/>
              <a:defRPr/>
            </a:pPr>
            <a:endParaRPr lang="ca-ES" kern="0" dirty="0">
              <a:cs typeface="Arial" charset="0"/>
            </a:endParaRPr>
          </a:p>
          <a:p>
            <a:pPr algn="just">
              <a:spcBef>
                <a:spcPct val="20000"/>
              </a:spcBef>
              <a:buFontTx/>
              <a:buChar char="•"/>
              <a:defRPr/>
            </a:pPr>
            <a:r>
              <a:rPr lang="ca-ES" kern="0" dirty="0">
                <a:cs typeface="Arial" charset="0"/>
              </a:rPr>
              <a:t> Mesures de prevenció d’incendis forestals (</a:t>
            </a:r>
            <a:r>
              <a:rPr lang="ca-ES" kern="0" dirty="0">
                <a:cs typeface="Times New Roman" pitchFamily="18" charset="0"/>
              </a:rPr>
              <a:t>Decret 64/1995</a:t>
            </a:r>
            <a:r>
              <a:rPr lang="es-ES" kern="0" dirty="0">
                <a:cs typeface="Arial" charset="0"/>
              </a:rPr>
              <a:t> </a:t>
            </a:r>
            <a:r>
              <a:rPr lang="ca-ES" kern="0" dirty="0">
                <a:cs typeface="Arial" charset="0"/>
              </a:rPr>
              <a:t>)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4 Imagen" descr="mcec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6 CuadroTexto"/>
          <p:cNvSpPr txBox="1">
            <a:spLocks noChangeArrowheads="1"/>
          </p:cNvSpPr>
          <p:nvPr/>
        </p:nvSpPr>
        <p:spPr bwMode="auto">
          <a:xfrm>
            <a:off x="179388" y="107950"/>
            <a:ext cx="5976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b="1" dirty="0" smtClean="0">
                <a:solidFill>
                  <a:schemeClr val="bg1"/>
                </a:solidFill>
              </a:rPr>
              <a:t>Les activitats d’estiu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3076" name="8 Imagen" descr="if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198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" name="14 Tabla"/>
          <p:cNvGraphicFramePr>
            <a:graphicFrameLocks noGrp="1"/>
          </p:cNvGraphicFramePr>
          <p:nvPr/>
        </p:nvGraphicFramePr>
        <p:xfrm>
          <a:off x="827584" y="836712"/>
          <a:ext cx="7272809" cy="5143540"/>
        </p:xfrm>
        <a:graphic>
          <a:graphicData uri="http://schemas.openxmlformats.org/drawingml/2006/table">
            <a:tbl>
              <a:tblPr/>
              <a:tblGrid>
                <a:gridCol w="1152129"/>
                <a:gridCol w="1656184"/>
                <a:gridCol w="2134666"/>
                <a:gridCol w="2329830"/>
              </a:tblGrid>
              <a:tr h="9525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 b="1" dirty="0">
                          <a:latin typeface="Calibri"/>
                          <a:ea typeface="Times New Roman"/>
                          <a:cs typeface="Times New Roman"/>
                        </a:rPr>
                        <a:t>Nombre de menors participants</a:t>
                      </a:r>
                      <a:endParaRPr lang="ca-ES" sz="9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 b="1" dirty="0">
                          <a:latin typeface="Calibri"/>
                          <a:ea typeface="Times New Roman"/>
                          <a:cs typeface="Times New Roman"/>
                        </a:rPr>
                        <a:t>Nombre mínim</a:t>
                      </a:r>
                      <a:endParaRPr lang="ca-ES" sz="9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 b="1" dirty="0">
                          <a:latin typeface="Calibri"/>
                          <a:ea typeface="Times New Roman"/>
                          <a:cs typeface="Times New Roman"/>
                        </a:rPr>
                        <a:t>exigit de membres</a:t>
                      </a:r>
                      <a:endParaRPr lang="ca-ES" sz="9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 b="1" dirty="0">
                          <a:latin typeface="Calibri"/>
                          <a:ea typeface="Times New Roman"/>
                          <a:cs typeface="Times New Roman"/>
                        </a:rPr>
                        <a:t>de l’equip de dirigents</a:t>
                      </a:r>
                      <a:endParaRPr lang="ca-ES" sz="9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 b="1" dirty="0">
                          <a:latin typeface="Calibri"/>
                          <a:ea typeface="Times New Roman"/>
                          <a:cs typeface="Times New Roman"/>
                        </a:rPr>
                        <a:t>Nombre mínim de</a:t>
                      </a:r>
                      <a:endParaRPr lang="ca-ES" sz="9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 b="1" dirty="0">
                          <a:latin typeface="Calibri"/>
                          <a:ea typeface="Times New Roman"/>
                          <a:cs typeface="Times New Roman"/>
                        </a:rPr>
                        <a:t>dirigents que han de</a:t>
                      </a:r>
                      <a:endParaRPr lang="ca-ES" sz="9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 b="1" dirty="0">
                          <a:latin typeface="Calibri"/>
                          <a:ea typeface="Times New Roman"/>
                          <a:cs typeface="Times New Roman"/>
                        </a:rPr>
                        <a:t>disposar de diploma</a:t>
                      </a:r>
                      <a:endParaRPr lang="ca-ES" sz="9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 b="1" dirty="0">
                          <a:latin typeface="Calibri"/>
                          <a:ea typeface="Times New Roman"/>
                          <a:cs typeface="Times New Roman"/>
                        </a:rPr>
                        <a:t>en el lleure o altra</a:t>
                      </a:r>
                      <a:endParaRPr lang="ca-ES" sz="9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 b="1" dirty="0">
                          <a:latin typeface="Calibri"/>
                          <a:ea typeface="Times New Roman"/>
                          <a:cs typeface="Times New Roman"/>
                        </a:rPr>
                        <a:t>titulació assimilable</a:t>
                      </a:r>
                      <a:endParaRPr lang="ca-ES" sz="9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 b="1" dirty="0">
                          <a:latin typeface="Calibri"/>
                          <a:ea typeface="Times New Roman"/>
                          <a:cs typeface="Times New Roman"/>
                        </a:rPr>
                        <a:t>Distribució dels diplomes de</a:t>
                      </a:r>
                      <a:endParaRPr lang="ca-ES" sz="9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 b="1" dirty="0">
                          <a:latin typeface="Calibri"/>
                          <a:ea typeface="Times New Roman"/>
                          <a:cs typeface="Times New Roman"/>
                        </a:rPr>
                        <a:t>monitor/a (M) i de director/a (D)</a:t>
                      </a:r>
                      <a:endParaRPr lang="ca-ES" sz="9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 b="1" dirty="0">
                          <a:latin typeface="Calibri"/>
                          <a:ea typeface="Times New Roman"/>
                          <a:cs typeface="Times New Roman"/>
                        </a:rPr>
                        <a:t>i altres titulacions assimilables</a:t>
                      </a:r>
                      <a:endParaRPr lang="ca-ES" sz="900" b="1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89535" indent="-89535" algn="ctr">
                        <a:spcAft>
                          <a:spcPts val="0"/>
                        </a:spcAft>
                      </a:pPr>
                      <a:r>
                        <a:rPr lang="ca-ES" sz="1000" b="1" dirty="0">
                          <a:latin typeface="Calibri"/>
                          <a:ea typeface="Times New Roman"/>
                          <a:cs typeface="Times New Roman"/>
                        </a:rPr>
                        <a:t>necessàries de l’equip dirigent</a:t>
                      </a:r>
                      <a:endParaRPr lang="ca-ES" sz="9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7-10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Responsable: diploma M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Resta equip: –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11-20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Responsable: diploma M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Resta equip: –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21-24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Responsable: diploma M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Resta equip: 1 diploma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25-30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 dirty="0">
                          <a:latin typeface="Calibri"/>
                          <a:ea typeface="Times New Roman"/>
                          <a:cs typeface="Times New Roman"/>
                        </a:rPr>
                        <a:t>Responsable: diploma D</a:t>
                      </a:r>
                      <a:endParaRPr lang="ca-ES" sz="9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 dirty="0">
                          <a:latin typeface="Calibri"/>
                          <a:ea typeface="Times New Roman"/>
                          <a:cs typeface="Times New Roman"/>
                        </a:rPr>
                        <a:t>Resta equip: 1 diploma</a:t>
                      </a:r>
                      <a:endParaRPr lang="ca-E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31-40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Responsable: diploma D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Resta equip: 1 diploma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41-50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Responsable: diploma D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Resta equip: 1 diploma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51-60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Responsable: diploma D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Resta equip: 2 diplomes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61-70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Responsable: diploma D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Resta equip: 2 diplomes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71-80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Responsable: diploma D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Resta equip: 3 diplomes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81-90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Responsable: diploma D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Resta equip: 3 diplomes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91-100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ca-ES" sz="9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 dirty="0">
                          <a:latin typeface="Calibri"/>
                          <a:ea typeface="Times New Roman"/>
                          <a:cs typeface="Times New Roman"/>
                        </a:rPr>
                        <a:t>Responsable: diploma D</a:t>
                      </a:r>
                      <a:endParaRPr lang="ca-ES" sz="9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 dirty="0">
                          <a:latin typeface="Calibri"/>
                          <a:ea typeface="Times New Roman"/>
                          <a:cs typeface="Times New Roman"/>
                        </a:rPr>
                        <a:t>Resta equip: 3 diplomes</a:t>
                      </a:r>
                      <a:endParaRPr lang="ca-E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910" marR="39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4 Imagen" descr="mcec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6 CuadroTexto"/>
          <p:cNvSpPr txBox="1">
            <a:spLocks noChangeArrowheads="1"/>
          </p:cNvSpPr>
          <p:nvPr/>
        </p:nvSpPr>
        <p:spPr bwMode="auto">
          <a:xfrm>
            <a:off x="179388" y="107950"/>
            <a:ext cx="5976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b="1" dirty="0" smtClean="0">
                <a:solidFill>
                  <a:schemeClr val="bg1"/>
                </a:solidFill>
              </a:rPr>
              <a:t>Les activitats d’estiu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3076" name="8 Imagen" descr="if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198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9552" y="476672"/>
            <a:ext cx="8229600" cy="621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a-ES" sz="2000" b="1" u="sng" dirty="0" smtClean="0">
                <a:latin typeface="Arial" charset="0"/>
              </a:rPr>
              <a:t>QUÈ CAL PORTAR QUAN MARXEM?</a:t>
            </a:r>
          </a:p>
          <a:p>
            <a:pPr algn="just">
              <a:spcBef>
                <a:spcPct val="50000"/>
              </a:spcBef>
            </a:pPr>
            <a:endParaRPr lang="ca-ES" sz="1600" b="1" u="sng" dirty="0" smtClean="0">
              <a:latin typeface="Arial" charset="0"/>
            </a:endParaRPr>
          </a:p>
          <a:p>
            <a:pPr algn="just">
              <a:spcBef>
                <a:spcPct val="50000"/>
              </a:spcBef>
            </a:pPr>
            <a:r>
              <a:rPr lang="ca-ES" sz="1600" b="1" dirty="0" smtClean="0">
                <a:latin typeface="Arial" charset="0"/>
                <a:cs typeface="Times New Roman" pitchFamily="18" charset="0"/>
              </a:rPr>
              <a:t>NOTIFICACIÓ </a:t>
            </a:r>
            <a:r>
              <a:rPr lang="ca-ES" sz="1600" b="1" dirty="0">
                <a:latin typeface="Arial" charset="0"/>
                <a:cs typeface="Times New Roman" pitchFamily="18" charset="0"/>
              </a:rPr>
              <a:t>D’ACTIVITAT A LA SECRETARIA GENERAL DE JOVENTUT</a:t>
            </a:r>
            <a:r>
              <a:rPr lang="ca-ES" sz="1600" dirty="0">
                <a:latin typeface="Arial" charset="0"/>
                <a:cs typeface="Times New Roman" pitchFamily="18" charset="0"/>
              </a:rPr>
              <a:t>. Quan marxem de colònies, ruta, campaments, ... i hem de passar tres o més nits consecutives fora de casa, hem de notificar a la Secretaria General de Joventut la nostra sortida. Es tracta d’una Notificació que podem trobar a la Secretaria i al </a:t>
            </a:r>
            <a:r>
              <a:rPr lang="ca-ES" sz="1600" dirty="0" err="1">
                <a:latin typeface="Arial" charset="0"/>
                <a:cs typeface="Times New Roman" pitchFamily="18" charset="0"/>
              </a:rPr>
              <a:t>MCEC</a:t>
            </a:r>
            <a:r>
              <a:rPr lang="ca-ES" sz="1600" dirty="0">
                <a:latin typeface="Arial" charset="0"/>
                <a:cs typeface="Times New Roman" pitchFamily="18" charset="0"/>
              </a:rPr>
              <a:t>. Hem de presentar aquest document, com a mínim amb 20 dies per endavant de la marxa i hem d’especificar on estarem i, si s’escau, el recorregut que farem. Tota activitat d’aquest caire s’ha de NOTIFICAR.</a:t>
            </a:r>
            <a:endParaRPr lang="es-ES" sz="1600" dirty="0">
              <a:latin typeface="Arial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ca-ES" sz="1600" dirty="0">
                <a:latin typeface="Arial" charset="0"/>
                <a:cs typeface="Times New Roman" pitchFamily="18" charset="0"/>
              </a:rPr>
              <a:t> </a:t>
            </a:r>
          </a:p>
          <a:p>
            <a:pPr algn="just">
              <a:spcBef>
                <a:spcPct val="50000"/>
              </a:spcBef>
            </a:pPr>
            <a:r>
              <a:rPr lang="ca-ES" sz="1600" b="1" dirty="0">
                <a:latin typeface="Arial" charset="0"/>
                <a:cs typeface="Times New Roman" pitchFamily="18" charset="0"/>
              </a:rPr>
              <a:t>PROGRAMA DE L’ACTIVITAT</a:t>
            </a:r>
            <a:r>
              <a:rPr lang="ca-ES" sz="1600" dirty="0">
                <a:latin typeface="Arial" charset="0"/>
                <a:cs typeface="Times New Roman" pitchFamily="18" charset="0"/>
              </a:rPr>
              <a:t> (dossier de colònies amb la programació, ...)</a:t>
            </a:r>
            <a:endParaRPr lang="es-ES" sz="1600" dirty="0">
              <a:latin typeface="Arial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endParaRPr lang="ca-ES" sz="1600" dirty="0">
              <a:latin typeface="Arial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ca-ES" sz="1600" b="1" dirty="0">
                <a:latin typeface="Arial" charset="0"/>
                <a:cs typeface="Times New Roman" pitchFamily="18" charset="0"/>
              </a:rPr>
              <a:t>PLANNING DE L’ACTIVITAT</a:t>
            </a:r>
            <a:endParaRPr lang="es-ES" sz="1600" dirty="0">
              <a:latin typeface="Arial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endParaRPr lang="ca-ES" sz="1600" b="1" dirty="0">
              <a:latin typeface="Arial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ca-ES" sz="1600" b="1" dirty="0">
                <a:latin typeface="Arial" charset="0"/>
                <a:cs typeface="Times New Roman" pitchFamily="18" charset="0"/>
              </a:rPr>
              <a:t>AUTORITZACIONS PATERNES</a:t>
            </a:r>
            <a:r>
              <a:rPr lang="ca-ES" sz="1600" dirty="0">
                <a:latin typeface="Arial" charset="0"/>
                <a:cs typeface="Times New Roman" pitchFamily="18" charset="0"/>
              </a:rPr>
              <a:t> (dels nens i dels monitors menors d’edat)</a:t>
            </a:r>
            <a:endParaRPr lang="es-ES" sz="1600" dirty="0">
              <a:latin typeface="Arial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ca-ES" sz="1600" dirty="0">
                <a:latin typeface="Arial" charset="0"/>
                <a:cs typeface="Times New Roman" pitchFamily="18" charset="0"/>
              </a:rPr>
              <a:t> </a:t>
            </a:r>
          </a:p>
          <a:p>
            <a:pPr algn="just">
              <a:spcBef>
                <a:spcPct val="50000"/>
              </a:spcBef>
            </a:pPr>
            <a:r>
              <a:rPr lang="ca-ES" sz="1600" b="1" dirty="0">
                <a:latin typeface="Arial" charset="0"/>
                <a:cs typeface="Times New Roman" pitchFamily="18" charset="0"/>
              </a:rPr>
              <a:t>LLISTAT ALFABÈTIC DELS PARTICIPANTS</a:t>
            </a:r>
            <a:r>
              <a:rPr lang="ca-ES" sz="1600" dirty="0">
                <a:latin typeface="Arial" charset="0"/>
                <a:cs typeface="Times New Roman" pitchFamily="18" charset="0"/>
              </a:rPr>
              <a:t> (nens i monitors)</a:t>
            </a:r>
            <a:endParaRPr lang="es-ES" sz="1600" dirty="0">
              <a:latin typeface="Arial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ca-ES" sz="1400" dirty="0">
                <a:latin typeface="Arial" charset="0"/>
                <a:cs typeface="Times New Roman" pitchFamily="18" charset="0"/>
              </a:rPr>
              <a:t> 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endParaRPr lang="es-ES" sz="14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4 Imagen" descr="mcec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6 CuadroTexto"/>
          <p:cNvSpPr txBox="1">
            <a:spLocks noChangeArrowheads="1"/>
          </p:cNvSpPr>
          <p:nvPr/>
        </p:nvSpPr>
        <p:spPr bwMode="auto">
          <a:xfrm>
            <a:off x="179388" y="107950"/>
            <a:ext cx="5976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b="1" dirty="0" smtClean="0">
                <a:solidFill>
                  <a:schemeClr val="bg1"/>
                </a:solidFill>
              </a:rPr>
              <a:t>Les activitats d’estiu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3076" name="8 Imagen" descr="if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198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323528" y="1340768"/>
            <a:ext cx="83529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ca-ES" sz="1600" b="1" dirty="0">
                <a:cs typeface="Times New Roman" pitchFamily="18" charset="0"/>
              </a:rPr>
              <a:t>FITXES MÈDIQUES AMB INFORMACIONS SANITÀRIES</a:t>
            </a:r>
            <a:r>
              <a:rPr lang="ca-ES" sz="1600" dirty="0">
                <a:cs typeface="Times New Roman" pitchFamily="18" charset="0"/>
              </a:rPr>
              <a:t> (dels nens i no està de més portar les dels monitors)</a:t>
            </a:r>
            <a:endParaRPr lang="es-ES" sz="1600" dirty="0"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endParaRPr lang="ca-ES" sz="1600" b="1" dirty="0"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ca-ES" sz="1600" b="1" dirty="0">
                <a:cs typeface="Times New Roman" pitchFamily="18" charset="0"/>
              </a:rPr>
              <a:t>FOTOCÒPIES DE LES TARGES DE LA SEGURETAT SOCIAL</a:t>
            </a:r>
            <a:r>
              <a:rPr lang="ca-ES" sz="1600" dirty="0">
                <a:cs typeface="Times New Roman" pitchFamily="18" charset="0"/>
              </a:rPr>
              <a:t> (dels nens i no està de més portar les dels monitors)</a:t>
            </a:r>
            <a:endParaRPr lang="es-ES" sz="1600" dirty="0"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endParaRPr lang="ca-ES" sz="1600" dirty="0"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ca-ES" sz="1600" b="1" dirty="0">
                <a:cs typeface="Times New Roman" pitchFamily="18" charset="0"/>
              </a:rPr>
              <a:t>FOTOCÒPIES DELS CARNETS DE VACUNES</a:t>
            </a:r>
            <a:endParaRPr lang="es-ES" sz="1600" dirty="0"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ca-ES" sz="1600" b="1" dirty="0">
                <a:cs typeface="Times New Roman" pitchFamily="18" charset="0"/>
              </a:rPr>
              <a:t> </a:t>
            </a:r>
            <a:endParaRPr lang="ca-ES" sz="1600" dirty="0"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ca-ES" sz="1600" b="1" dirty="0">
                <a:cs typeface="Times New Roman" pitchFamily="18" charset="0"/>
              </a:rPr>
              <a:t>PÒLISSA D’ASSEGURANÇA DE L’ENTITAT</a:t>
            </a:r>
            <a:endParaRPr lang="es-ES" sz="1600" dirty="0"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ca-ES" sz="1600" b="1" dirty="0">
                <a:cs typeface="Times New Roman" pitchFamily="18" charset="0"/>
              </a:rPr>
              <a:t> </a:t>
            </a:r>
            <a:endParaRPr lang="ca-ES" sz="1600" dirty="0"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ca-ES" sz="1600" b="1" dirty="0">
                <a:cs typeface="Times New Roman" pitchFamily="18" charset="0"/>
              </a:rPr>
              <a:t>FOTOCÒPIA DE TOTS ELS TÍTOLS DE MONITOR I DIRECTOR</a:t>
            </a:r>
            <a:endParaRPr lang="es-ES" sz="16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4 Imagen" descr="mcec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6 CuadroTexto"/>
          <p:cNvSpPr txBox="1">
            <a:spLocks noChangeArrowheads="1"/>
          </p:cNvSpPr>
          <p:nvPr/>
        </p:nvSpPr>
        <p:spPr bwMode="auto">
          <a:xfrm>
            <a:off x="179388" y="107950"/>
            <a:ext cx="5976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b="1" dirty="0" smtClean="0">
                <a:solidFill>
                  <a:schemeClr val="bg1"/>
                </a:solidFill>
              </a:rPr>
              <a:t>Les activitats d’estiu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3076" name="8 Imagen" descr="if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198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2 Rectángulo"/>
          <p:cNvSpPr>
            <a:spLocks noChangeArrowheads="1"/>
          </p:cNvSpPr>
          <p:nvPr/>
        </p:nvSpPr>
        <p:spPr bwMode="auto">
          <a:xfrm>
            <a:off x="785813" y="1357312"/>
            <a:ext cx="7715250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ca-ES" sz="2000" b="1" u="sng" dirty="0">
                <a:latin typeface="Arial" charset="0"/>
                <a:cs typeface="Times New Roman" pitchFamily="18" charset="0"/>
              </a:rPr>
              <a:t>PROTOCOL DE CRISI</a:t>
            </a:r>
          </a:p>
          <a:p>
            <a:pPr algn="ctr"/>
            <a:endParaRPr lang="ca-ES" b="1" u="sng" dirty="0">
              <a:latin typeface="Arial" charset="0"/>
              <a:cs typeface="Times New Roman" pitchFamily="18" charset="0"/>
            </a:endParaRPr>
          </a:p>
          <a:p>
            <a:pPr algn="ctr"/>
            <a:endParaRPr lang="ca-ES" b="1" u="sng" dirty="0">
              <a:latin typeface="Arial" charset="0"/>
              <a:cs typeface="Times New Roman" pitchFamily="18" charset="0"/>
            </a:endParaRPr>
          </a:p>
          <a:p>
            <a:pPr algn="just"/>
            <a:r>
              <a:rPr lang="ca-ES" sz="2000" dirty="0">
                <a:latin typeface="Arial" charset="0"/>
                <a:cs typeface="Times New Roman" pitchFamily="18" charset="0"/>
              </a:rPr>
              <a:t>Les situacions de crisi es caracteritzen per la </a:t>
            </a:r>
            <a:r>
              <a:rPr lang="ca-ES" sz="2000" b="1" dirty="0">
                <a:latin typeface="Arial" charset="0"/>
                <a:cs typeface="Times New Roman" pitchFamily="18" charset="0"/>
              </a:rPr>
              <a:t>dificultat en el control de la informació generada</a:t>
            </a:r>
            <a:r>
              <a:rPr lang="ca-ES" sz="2000" dirty="0">
                <a:latin typeface="Arial" charset="0"/>
                <a:cs typeface="Times New Roman" pitchFamily="18" charset="0"/>
              </a:rPr>
              <a:t>, la qual cosa comporta la impressió de manca de responsabilitat, </a:t>
            </a:r>
            <a:r>
              <a:rPr lang="ca-ES" sz="2000" b="1" dirty="0">
                <a:latin typeface="Arial" charset="0"/>
                <a:cs typeface="Times New Roman" pitchFamily="18" charset="0"/>
              </a:rPr>
              <a:t>d’absència de planificació </a:t>
            </a:r>
            <a:r>
              <a:rPr lang="ca-ES" sz="2000" dirty="0">
                <a:latin typeface="Arial" charset="0"/>
                <a:cs typeface="Times New Roman" pitchFamily="18" charset="0"/>
              </a:rPr>
              <a:t>o de poca intervenció.</a:t>
            </a:r>
            <a:endParaRPr lang="es-ES" sz="2000" dirty="0"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4 Imagen" descr="mcec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6 CuadroTexto"/>
          <p:cNvSpPr txBox="1">
            <a:spLocks noChangeArrowheads="1"/>
          </p:cNvSpPr>
          <p:nvPr/>
        </p:nvSpPr>
        <p:spPr bwMode="auto">
          <a:xfrm>
            <a:off x="179388" y="107950"/>
            <a:ext cx="5976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b="1" dirty="0" smtClean="0">
                <a:solidFill>
                  <a:schemeClr val="bg1"/>
                </a:solidFill>
              </a:rPr>
              <a:t>Les activitats d’estiu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3076" name="8 Imagen" descr="if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198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971600" y="620688"/>
            <a:ext cx="7391400" cy="558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ca-ES" b="1" dirty="0" smtClean="0">
                <a:latin typeface="Arial" charset="0"/>
              </a:rPr>
              <a:t>TIPUS DE CRISI</a:t>
            </a:r>
          </a:p>
          <a:p>
            <a:pPr algn="ctr" eaLnBrk="0" hangingPunct="0">
              <a:spcBef>
                <a:spcPct val="50000"/>
              </a:spcBef>
              <a:buFont typeface="Arial" pitchFamily="34" charset="0"/>
              <a:buChar char="•"/>
            </a:pPr>
            <a:endParaRPr lang="ca-ES" b="1" dirty="0" smtClean="0">
              <a:latin typeface="Arial" charset="0"/>
            </a:endParaRPr>
          </a:p>
          <a:p>
            <a:pPr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ca-ES" sz="1600" dirty="0" smtClean="0">
                <a:latin typeface="Arial" charset="0"/>
              </a:rPr>
              <a:t>Mort </a:t>
            </a:r>
            <a:r>
              <a:rPr lang="ca-ES" sz="1600" dirty="0">
                <a:latin typeface="Arial" charset="0"/>
              </a:rPr>
              <a:t>d’infant o adolescent.</a:t>
            </a:r>
            <a:endParaRPr lang="es-ES" sz="1600" dirty="0">
              <a:latin typeface="Arial" charset="0"/>
            </a:endParaRPr>
          </a:p>
          <a:p>
            <a:pPr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ca-ES" sz="1600" dirty="0">
                <a:latin typeface="Arial" charset="0"/>
              </a:rPr>
              <a:t>Accident d’infant o adolescent.</a:t>
            </a:r>
            <a:endParaRPr lang="es-ES" sz="1600" dirty="0">
              <a:latin typeface="Arial" charset="0"/>
            </a:endParaRPr>
          </a:p>
          <a:p>
            <a:pPr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ca-ES" sz="1600" dirty="0">
                <a:latin typeface="Arial" charset="0"/>
              </a:rPr>
              <a:t>Pèrdua d’infant o adolescent.</a:t>
            </a:r>
            <a:endParaRPr lang="es-ES" sz="1600" dirty="0">
              <a:latin typeface="Arial" charset="0"/>
            </a:endParaRPr>
          </a:p>
          <a:p>
            <a:pPr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ca-ES" sz="1600" dirty="0">
                <a:latin typeface="Arial" charset="0"/>
              </a:rPr>
              <a:t>Accident autocar.</a:t>
            </a:r>
            <a:endParaRPr lang="es-ES" sz="1600" dirty="0">
              <a:latin typeface="Arial" charset="0"/>
            </a:endParaRPr>
          </a:p>
          <a:p>
            <a:pPr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ca-ES" sz="1600" dirty="0">
                <a:latin typeface="Arial" charset="0"/>
              </a:rPr>
              <a:t>Accident equip de monitors</a:t>
            </a:r>
            <a:endParaRPr lang="es-ES" sz="1600" dirty="0">
              <a:latin typeface="Arial" charset="0"/>
            </a:endParaRPr>
          </a:p>
          <a:p>
            <a:pPr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ca-ES" sz="1600" dirty="0">
                <a:latin typeface="Arial" charset="0"/>
              </a:rPr>
              <a:t>Intoxicació col·lectiva en una instal·lació</a:t>
            </a:r>
            <a:endParaRPr lang="es-ES" sz="1600" dirty="0">
              <a:latin typeface="Arial" charset="0"/>
            </a:endParaRPr>
          </a:p>
          <a:p>
            <a:pPr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ca-ES" sz="1600" dirty="0">
                <a:latin typeface="Arial" charset="0"/>
              </a:rPr>
              <a:t>Incendi en una instal·lació</a:t>
            </a:r>
            <a:endParaRPr lang="es-ES" sz="1600" dirty="0">
              <a:latin typeface="Arial" charset="0"/>
            </a:endParaRPr>
          </a:p>
          <a:p>
            <a:pPr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ca-ES" sz="1600" dirty="0">
                <a:latin typeface="Arial" charset="0"/>
              </a:rPr>
              <a:t>Qualsevol incidència en les activitats realitzades amb els esplais.</a:t>
            </a:r>
            <a:endParaRPr lang="es-ES" sz="1600" dirty="0">
              <a:latin typeface="Arial" charset="0"/>
            </a:endParaRPr>
          </a:p>
          <a:p>
            <a:pPr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ca-ES" sz="1600" dirty="0">
                <a:latin typeface="Arial" charset="0"/>
              </a:rPr>
              <a:t>Qualsevol tipus d’abús sexual (pederàstia, assetjament).</a:t>
            </a:r>
            <a:endParaRPr lang="es-ES" sz="1600" dirty="0">
              <a:latin typeface="Arial" charset="0"/>
            </a:endParaRPr>
          </a:p>
          <a:p>
            <a:pPr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ca-ES" sz="1600" dirty="0">
                <a:latin typeface="Arial" charset="0"/>
              </a:rPr>
              <a:t>Maltractament monitor/a – infant o adolescent</a:t>
            </a:r>
            <a:endParaRPr lang="es-ES" sz="1600" dirty="0">
              <a:latin typeface="Arial" charset="0"/>
            </a:endParaRPr>
          </a:p>
          <a:p>
            <a:pPr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ca-ES" sz="1600" dirty="0">
                <a:latin typeface="Arial" charset="0"/>
              </a:rPr>
              <a:t>Denúncia llei de protecció de dades</a:t>
            </a:r>
            <a:endParaRPr lang="es-ES" sz="1600" dirty="0">
              <a:latin typeface="Arial" charset="0"/>
            </a:endParaRPr>
          </a:p>
          <a:p>
            <a:pPr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ca-ES" sz="1600" dirty="0">
                <a:latin typeface="Arial" charset="0"/>
              </a:rPr>
              <a:t>Denúncia llei de protecció d’imatge</a:t>
            </a:r>
            <a:endParaRPr lang="es-ES" sz="1600" dirty="0">
              <a:latin typeface="Arial" charset="0"/>
            </a:endParaRPr>
          </a:p>
          <a:p>
            <a:pPr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ca-ES" sz="1600" dirty="0">
                <a:latin typeface="Arial" charset="0"/>
              </a:rPr>
              <a:t>Incident en el sector eclesiàstic</a:t>
            </a:r>
            <a:endParaRPr lang="es-ES" sz="16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4 Imagen" descr="mcec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6 CuadroTexto"/>
          <p:cNvSpPr txBox="1">
            <a:spLocks noChangeArrowheads="1"/>
          </p:cNvSpPr>
          <p:nvPr/>
        </p:nvSpPr>
        <p:spPr bwMode="auto">
          <a:xfrm>
            <a:off x="179388" y="107950"/>
            <a:ext cx="5976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b="1" dirty="0" smtClean="0">
                <a:solidFill>
                  <a:schemeClr val="bg1"/>
                </a:solidFill>
              </a:rPr>
              <a:t>Les activitats d’estiu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3076" name="8 Imagen" descr="if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198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115616" y="1268760"/>
            <a:ext cx="6696744" cy="444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ca-ES" sz="2000" b="1" dirty="0" smtClean="0">
                <a:cs typeface="Arial" charset="0"/>
              </a:rPr>
              <a:t>PROCÉS A SEGUIR </a:t>
            </a: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</a:pPr>
            <a:endParaRPr lang="ca-ES" dirty="0" smtClean="0">
              <a:cs typeface="Arial" charset="0"/>
            </a:endParaRP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ca-ES" dirty="0">
              <a:cs typeface="Arial" charset="0"/>
            </a:endParaRP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ca-ES" dirty="0" smtClean="0">
                <a:cs typeface="Arial" charset="0"/>
              </a:rPr>
              <a:t>Recopilació </a:t>
            </a:r>
            <a:r>
              <a:rPr lang="ca-ES" dirty="0">
                <a:cs typeface="Arial" charset="0"/>
              </a:rPr>
              <a:t>i centralització de la informació</a:t>
            </a: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ca-ES" dirty="0"/>
              <a:t> Confirmar els fets</a:t>
            </a:r>
            <a:endParaRPr lang="es-ES" dirty="0"/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ca-ES" dirty="0"/>
              <a:t> Identificar i localitzar els testimonis propis de la FPT</a:t>
            </a:r>
            <a:endParaRPr lang="es-ES" dirty="0"/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ca-ES" dirty="0"/>
              <a:t> Analitzar la seva tipologia i grau d’importància</a:t>
            </a:r>
            <a:endParaRPr lang="es-ES" dirty="0"/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ca-ES" dirty="0"/>
              <a:t> Avisar a:</a:t>
            </a:r>
            <a:endParaRPr lang="es-ES" dirty="0"/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</a:pPr>
            <a:r>
              <a:rPr lang="ca-ES" dirty="0">
                <a:cs typeface="Times New Roman" pitchFamily="18" charset="0"/>
              </a:rPr>
              <a:t> </a:t>
            </a: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</a:pPr>
            <a:endParaRPr lang="ca-ES" dirty="0">
              <a:cs typeface="Times New Roman" pitchFamily="18" charset="0"/>
            </a:endParaRPr>
          </a:p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ca-ES" b="1" dirty="0" smtClean="0">
                <a:cs typeface="Times New Roman" pitchFamily="18" charset="0"/>
              </a:rPr>
              <a:t>Maria </a:t>
            </a:r>
            <a:r>
              <a:rPr lang="ca-ES" b="1" dirty="0">
                <a:cs typeface="Times New Roman" pitchFamily="18" charset="0"/>
              </a:rPr>
              <a:t>Valencia	</a:t>
            </a:r>
          </a:p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ca-ES" dirty="0" smtClean="0">
                <a:cs typeface="Times New Roman" pitchFamily="18" charset="0"/>
              </a:rPr>
              <a:t>Tel: </a:t>
            </a:r>
            <a:r>
              <a:rPr lang="ca-ES" dirty="0">
                <a:cs typeface="Times New Roman" pitchFamily="18" charset="0"/>
              </a:rPr>
              <a:t>934 100 </a:t>
            </a:r>
            <a:r>
              <a:rPr lang="ca-ES" dirty="0" smtClean="0">
                <a:cs typeface="Times New Roman" pitchFamily="18" charset="0"/>
              </a:rPr>
              <a:t>100 </a:t>
            </a:r>
          </a:p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ca-ES" dirty="0" smtClean="0">
                <a:cs typeface="Times New Roman" pitchFamily="18" charset="0"/>
              </a:rPr>
              <a:t>Mòbil</a:t>
            </a:r>
            <a:r>
              <a:rPr lang="ca-ES" dirty="0">
                <a:cs typeface="Times New Roman" pitchFamily="18" charset="0"/>
              </a:rPr>
              <a:t>: 696 58 33 00</a:t>
            </a:r>
          </a:p>
          <a:p>
            <a:pPr>
              <a:spcBef>
                <a:spcPct val="50000"/>
              </a:spcBef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4 Imagen" descr="mcec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6 CuadroTexto"/>
          <p:cNvSpPr txBox="1">
            <a:spLocks noChangeArrowheads="1"/>
          </p:cNvSpPr>
          <p:nvPr/>
        </p:nvSpPr>
        <p:spPr bwMode="auto">
          <a:xfrm>
            <a:off x="179388" y="107950"/>
            <a:ext cx="5976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b="1" dirty="0" smtClean="0">
                <a:solidFill>
                  <a:schemeClr val="bg1"/>
                </a:solidFill>
              </a:rPr>
              <a:t>Les activitats d’estiu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3076" name="8 Imagen" descr="if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198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627784" y="1052736"/>
            <a:ext cx="4392488" cy="4108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a-ES" b="1" u="sng" dirty="0">
                <a:latin typeface="Arial" pitchFamily="34" charset="0"/>
                <a:cs typeface="Arial" pitchFamily="34" charset="0"/>
              </a:rPr>
              <a:t>Ordre del </a:t>
            </a:r>
            <a:r>
              <a:rPr lang="ca-ES" b="1" u="sng" dirty="0" smtClean="0">
                <a:latin typeface="Arial" pitchFamily="34" charset="0"/>
                <a:cs typeface="Arial" pitchFamily="34" charset="0"/>
              </a:rPr>
              <a:t>dia</a:t>
            </a:r>
          </a:p>
          <a:p>
            <a:pPr>
              <a:spcBef>
                <a:spcPct val="50000"/>
              </a:spcBef>
            </a:pPr>
            <a:endParaRPr lang="ca-ES" b="1" dirty="0">
              <a:latin typeface="Arial" pitchFamily="34" charset="0"/>
              <a:cs typeface="Arial" pitchFamily="34" charset="0"/>
            </a:endParaRPr>
          </a:p>
          <a:p>
            <a:pPr algn="l">
              <a:spcBef>
                <a:spcPct val="50000"/>
              </a:spcBef>
              <a:buFontTx/>
              <a:buBlip>
                <a:blip r:embed="rId4"/>
              </a:buBlip>
            </a:pPr>
            <a:r>
              <a:rPr lang="ca-ES" b="1" dirty="0">
                <a:latin typeface="Arial" pitchFamily="34" charset="0"/>
                <a:cs typeface="Arial" pitchFamily="34" charset="0"/>
              </a:rPr>
              <a:t> </a:t>
            </a:r>
            <a:r>
              <a:rPr lang="ca-ES" dirty="0">
                <a:latin typeface="Arial" pitchFamily="34" charset="0"/>
                <a:cs typeface="Arial" pitchFamily="34" charset="0"/>
              </a:rPr>
              <a:t>Pregària</a:t>
            </a:r>
          </a:p>
          <a:p>
            <a:pPr algn="l">
              <a:spcBef>
                <a:spcPct val="50000"/>
              </a:spcBef>
              <a:buFontTx/>
              <a:buBlip>
                <a:blip r:embed="rId4"/>
              </a:buBlip>
            </a:pPr>
            <a:r>
              <a:rPr lang="ca-ES" dirty="0">
                <a:latin typeface="Arial" pitchFamily="34" charset="0"/>
                <a:cs typeface="Arial" pitchFamily="34" charset="0"/>
              </a:rPr>
              <a:t> Formació </a:t>
            </a:r>
            <a:r>
              <a:rPr lang="ca-ES" dirty="0" smtClean="0">
                <a:latin typeface="Arial" pitchFamily="34" charset="0"/>
                <a:cs typeface="Arial" pitchFamily="34" charset="0"/>
              </a:rPr>
              <a:t>estiu. Aspectes   pedagògics</a:t>
            </a:r>
            <a:endParaRPr lang="ca-ES" dirty="0">
              <a:latin typeface="Arial" pitchFamily="34" charset="0"/>
              <a:cs typeface="Arial" pitchFamily="34" charset="0"/>
            </a:endParaRPr>
          </a:p>
          <a:p>
            <a:pPr algn="l">
              <a:spcBef>
                <a:spcPct val="50000"/>
              </a:spcBef>
              <a:buFontTx/>
              <a:buBlip>
                <a:blip r:embed="rId4"/>
              </a:buBlip>
            </a:pPr>
            <a:r>
              <a:rPr lang="ca-ES" dirty="0">
                <a:latin typeface="Arial" pitchFamily="34" charset="0"/>
                <a:cs typeface="Arial" pitchFamily="34" charset="0"/>
              </a:rPr>
              <a:t> Normatives</a:t>
            </a:r>
          </a:p>
          <a:p>
            <a:pPr algn="l">
              <a:spcBef>
                <a:spcPct val="50000"/>
              </a:spcBef>
              <a:buFontTx/>
              <a:buBlip>
                <a:blip r:embed="rId4"/>
              </a:buBlip>
            </a:pPr>
            <a:r>
              <a:rPr lang="ca-ES" dirty="0">
                <a:latin typeface="Arial" pitchFamily="34" charset="0"/>
                <a:cs typeface="Arial" pitchFamily="34" charset="0"/>
              </a:rPr>
              <a:t> Protocol de crisi</a:t>
            </a:r>
          </a:p>
          <a:p>
            <a:pPr algn="l">
              <a:spcBef>
                <a:spcPct val="50000"/>
              </a:spcBef>
              <a:buFontTx/>
              <a:buBlip>
                <a:blip r:embed="rId4"/>
              </a:buBlip>
            </a:pPr>
            <a:r>
              <a:rPr lang="ca-ES" dirty="0">
                <a:latin typeface="Arial" pitchFamily="34" charset="0"/>
                <a:cs typeface="Arial" pitchFamily="34" charset="0"/>
              </a:rPr>
              <a:t> Campanyes econòmiques</a:t>
            </a:r>
          </a:p>
          <a:p>
            <a:pPr algn="l">
              <a:spcBef>
                <a:spcPct val="50000"/>
              </a:spcBef>
              <a:buFontTx/>
              <a:buBlip>
                <a:blip r:embed="rId4"/>
              </a:buBlip>
            </a:pPr>
            <a:r>
              <a:rPr lang="ca-ES" dirty="0">
                <a:latin typeface="Arial" pitchFamily="34" charset="0"/>
                <a:cs typeface="Arial" pitchFamily="34" charset="0"/>
              </a:rPr>
              <a:t>Beques d’Estiu</a:t>
            </a:r>
          </a:p>
          <a:p>
            <a:pPr algn="l">
              <a:spcBef>
                <a:spcPct val="50000"/>
              </a:spcBef>
              <a:buFontTx/>
              <a:buBlip>
                <a:blip r:embed="rId4"/>
              </a:buBlip>
            </a:pPr>
            <a:r>
              <a:rPr lang="ca-ES" dirty="0">
                <a:latin typeface="Arial" pitchFamily="34" charset="0"/>
                <a:cs typeface="Arial" pitchFamily="34" charset="0"/>
              </a:rPr>
              <a:t>Activitats Socials MCECC</a:t>
            </a:r>
          </a:p>
          <a:p>
            <a:pPr algn="l">
              <a:spcBef>
                <a:spcPct val="50000"/>
              </a:spcBef>
              <a:buFontTx/>
              <a:buBlip>
                <a:blip r:embed="rId4"/>
              </a:buBlip>
            </a:pPr>
            <a:r>
              <a:rPr lang="ca-ES" dirty="0">
                <a:latin typeface="Arial" pitchFamily="34" charset="0"/>
                <a:cs typeface="Arial" pitchFamily="34" charset="0"/>
              </a:rPr>
              <a:t> Material de celebracions de la </a:t>
            </a:r>
            <a:r>
              <a:rPr lang="ca-ES" dirty="0" smtClean="0">
                <a:latin typeface="Arial" pitchFamily="34" charset="0"/>
                <a:cs typeface="Arial" pitchFamily="34" charset="0"/>
              </a:rPr>
              <a:t>fe</a:t>
            </a:r>
            <a:endParaRPr lang="ca-E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4 Imagen" descr="mcec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6 CuadroTexto"/>
          <p:cNvSpPr txBox="1">
            <a:spLocks noChangeArrowheads="1"/>
          </p:cNvSpPr>
          <p:nvPr/>
        </p:nvSpPr>
        <p:spPr bwMode="auto">
          <a:xfrm>
            <a:off x="179388" y="107950"/>
            <a:ext cx="5976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b="1" dirty="0" smtClean="0">
                <a:solidFill>
                  <a:schemeClr val="bg1"/>
                </a:solidFill>
              </a:rPr>
              <a:t>Les activitats d’estiu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3076" name="8 Imagen" descr="if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198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467544" y="1196752"/>
            <a:ext cx="799288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000" b="1" u="sng" dirty="0">
                <a:cs typeface="Arial" charset="0"/>
              </a:rPr>
              <a:t>COM FACILITAR LA PARTICIPACIÓ </a:t>
            </a:r>
            <a:r>
              <a:rPr lang="ca-ES" sz="2000" b="1" u="sng" dirty="0" smtClean="0">
                <a:cs typeface="Arial" charset="0"/>
              </a:rPr>
              <a:t>A LES ACTIVITATS D’ESTIU</a:t>
            </a:r>
            <a:endParaRPr lang="ca-ES" sz="2000" b="1" u="sng" dirty="0">
              <a:cs typeface="Arial" charset="0"/>
            </a:endParaRPr>
          </a:p>
          <a:p>
            <a:endParaRPr lang="ca-ES" b="1" u="sng" dirty="0" smtClean="0">
              <a:cs typeface="Arial" charset="0"/>
            </a:endParaRPr>
          </a:p>
          <a:p>
            <a:endParaRPr lang="ca-ES" b="1" u="sng" dirty="0">
              <a:cs typeface="Arial" charset="0"/>
            </a:endParaRPr>
          </a:p>
          <a:p>
            <a:pPr>
              <a:lnSpc>
                <a:spcPct val="150000"/>
              </a:lnSpc>
            </a:pPr>
            <a:endParaRPr lang="ca-ES" b="1" u="sng" dirty="0">
              <a:cs typeface="Arial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ca-ES" dirty="0">
                <a:cs typeface="Arial" charset="0"/>
              </a:rPr>
              <a:t> VENDA DE ROSES PER SANT JORDI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ca-ES" dirty="0">
                <a:cs typeface="Arial" charset="0"/>
              </a:rPr>
              <a:t> SORTEIG DE PANERA A FINAL DE CURS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ca-ES" dirty="0">
                <a:cs typeface="Arial" charset="0"/>
              </a:rPr>
              <a:t> VENDA DE MATERIAL DE 2ª MÀ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ca-ES" dirty="0">
                <a:cs typeface="Arial" charset="0"/>
              </a:rPr>
              <a:t> CAMPANYA ECONÒMICA PRÒPIA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ca-ES" dirty="0">
                <a:cs typeface="Arial" charset="0"/>
              </a:rPr>
              <a:t> CAMPANYA D’ESTIU DEL SCV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ca-ES" dirty="0">
                <a:cs typeface="Arial" charset="0"/>
              </a:rPr>
              <a:t> BEQUES A L’AJUNTAMENT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ca-ES" dirty="0">
                <a:cs typeface="Arial" charset="0"/>
              </a:rPr>
              <a:t> BEQUES MCEC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4 Imagen" descr="mcec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6 CuadroTexto"/>
          <p:cNvSpPr txBox="1">
            <a:spLocks noChangeArrowheads="1"/>
          </p:cNvSpPr>
          <p:nvPr/>
        </p:nvSpPr>
        <p:spPr bwMode="auto">
          <a:xfrm>
            <a:off x="179388" y="107950"/>
            <a:ext cx="5976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b="1" dirty="0" smtClean="0">
                <a:solidFill>
                  <a:schemeClr val="bg1"/>
                </a:solidFill>
              </a:rPr>
              <a:t>Les activitats d’estiu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3076" name="8 Imagen" descr="if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198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79512" y="620688"/>
            <a:ext cx="8964488" cy="170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a-ES" b="1" dirty="0" smtClean="0">
                <a:latin typeface="Tahoma" pitchFamily="34" charset="0"/>
                <a:cs typeface="Tahoma" pitchFamily="34" charset="0"/>
              </a:rPr>
              <a:t>MANUAL PER A PREPARAR ELS MOMENTS CELEBRATIUS </a:t>
            </a:r>
          </a:p>
          <a:p>
            <a:pPr algn="ctr">
              <a:spcBef>
                <a:spcPct val="50000"/>
              </a:spcBef>
            </a:pPr>
            <a:r>
              <a:rPr lang="ca-ES" b="1" dirty="0" smtClean="0">
                <a:latin typeface="Tahoma" pitchFamily="34" charset="0"/>
                <a:cs typeface="Tahoma" pitchFamily="34" charset="0"/>
              </a:rPr>
              <a:t>DE LA FE A LES ACTIVITATS D’ESTIU</a:t>
            </a:r>
            <a:endParaRPr lang="ca-ES" b="1" dirty="0" smtClean="0"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ca-ES" sz="2000" dirty="0"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ca-ES" sz="2000" b="1" dirty="0">
                <a:solidFill>
                  <a:srgbClr val="00FF00"/>
                </a:solidFill>
                <a:latin typeface="Tahoma" pitchFamily="34" charset="0"/>
                <a:cs typeface="Tahoma" pitchFamily="34" charset="0"/>
              </a:rPr>
              <a:t> </a:t>
            </a:r>
            <a:endParaRPr lang="ca-ES" sz="2000" dirty="0">
              <a:cs typeface="Times New Roman" pitchFamily="18" charset="0"/>
            </a:endParaRPr>
          </a:p>
        </p:txBody>
      </p:sp>
      <p:graphicFrame>
        <p:nvGraphicFramePr>
          <p:cNvPr id="6" name="Group 38"/>
          <p:cNvGraphicFramePr>
            <a:graphicFrameLocks noGrp="1"/>
          </p:cNvGraphicFramePr>
          <p:nvPr/>
        </p:nvGraphicFramePr>
        <p:xfrm>
          <a:off x="4427984" y="2420888"/>
          <a:ext cx="4217094" cy="1859112"/>
        </p:xfrm>
        <a:graphic>
          <a:graphicData uri="http://schemas.openxmlformats.org/drawingml/2006/table">
            <a:tbl>
              <a:tblPr/>
              <a:tblGrid>
                <a:gridCol w="1405698"/>
                <a:gridCol w="1405698"/>
                <a:gridCol w="1405698"/>
              </a:tblGrid>
              <a:tr h="9295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Què és?</a:t>
                      </a:r>
                      <a:endParaRPr kumimoji="0" lang="es-E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Què celebrem?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 què celebrem?</a:t>
                      </a:r>
                      <a:endParaRPr kumimoji="0" lang="es-E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95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Quan la celebrem?</a:t>
                      </a:r>
                      <a:endParaRPr kumimoji="0" lang="es-E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 la celebrem?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Qui la celebra?</a:t>
                      </a:r>
                      <a:endParaRPr kumimoji="0" lang="es-E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395536" y="1700808"/>
            <a:ext cx="4176464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a-ES" sz="1400" b="1" dirty="0" smtClean="0">
                <a:latin typeface="Tahoma" pitchFamily="34" charset="0"/>
                <a:cs typeface="Tahoma" pitchFamily="34" charset="0"/>
              </a:rPr>
              <a:t>Introducció</a:t>
            </a:r>
            <a:r>
              <a:rPr lang="ca-ES" sz="1400" dirty="0" smtClean="0">
                <a:latin typeface="Tahoma" pitchFamily="34" charset="0"/>
                <a:cs typeface="Tahoma" pitchFamily="34" charset="0"/>
              </a:rPr>
              <a:t>: Pregar amb els cinc sentits</a:t>
            </a:r>
            <a:endParaRPr lang="ca-ES" sz="1400" dirty="0" smtClean="0"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ca-ES" sz="1400" dirty="0" smtClean="0"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50000"/>
              </a:spcBef>
            </a:pPr>
            <a:endParaRPr lang="ca-ES" sz="1400" dirty="0" smtClean="0"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ca-ES" sz="1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ca-ES" sz="1400" b="1" dirty="0" smtClean="0">
                <a:latin typeface="Tahoma" pitchFamily="34" charset="0"/>
                <a:cs typeface="Tahoma" pitchFamily="34" charset="0"/>
              </a:rPr>
              <a:t>L’eucaristia</a:t>
            </a:r>
            <a:endParaRPr lang="ca-ES" sz="1400" dirty="0" smtClean="0"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ca-ES" sz="1400" dirty="0" smtClean="0"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ca-ES" sz="1400" b="1" dirty="0" smtClean="0">
                <a:latin typeface="Tahoma" pitchFamily="34" charset="0"/>
                <a:cs typeface="Tahoma" pitchFamily="34" charset="0"/>
              </a:rPr>
              <a:t>La celebració de la paraula</a:t>
            </a:r>
            <a:endParaRPr lang="ca-ES" sz="1400" dirty="0" smtClean="0"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ca-ES" sz="1400" dirty="0" smtClean="0"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ca-ES" sz="1400" b="1" dirty="0" smtClean="0">
                <a:latin typeface="Tahoma" pitchFamily="34" charset="0"/>
                <a:cs typeface="Tahoma" pitchFamily="34" charset="0"/>
              </a:rPr>
              <a:t>La pregària</a:t>
            </a:r>
            <a:endParaRPr lang="ca-ES" sz="1400" dirty="0" smtClean="0"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ca-ES" sz="1400" dirty="0" smtClean="0"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ca-ES" sz="1400" b="1" dirty="0" smtClean="0">
                <a:latin typeface="Tahoma" pitchFamily="34" charset="0"/>
                <a:cs typeface="Tahoma" pitchFamily="34" charset="0"/>
              </a:rPr>
              <a:t>La benedicció de la taula i l’acció de gràcies</a:t>
            </a:r>
            <a:endParaRPr lang="ca-ES" sz="1400" dirty="0" smtClean="0"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ca-ES" sz="1400" dirty="0" smtClean="0"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ca-ES" sz="1400" b="1" dirty="0" smtClean="0">
                <a:latin typeface="Tahoma" pitchFamily="34" charset="0"/>
                <a:cs typeface="Tahoma" pitchFamily="34" charset="0"/>
              </a:rPr>
              <a:t>Excursió a un indret significatiu</a:t>
            </a:r>
            <a:endParaRPr lang="ca-ES" sz="14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3 Imagen" descr="mcec5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291138"/>
            <a:ext cx="9144000" cy="156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4 Imagen" descr="mcec4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514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4 Imagen" descr="mcec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6 CuadroTexto"/>
          <p:cNvSpPr txBox="1">
            <a:spLocks noChangeArrowheads="1"/>
          </p:cNvSpPr>
          <p:nvPr/>
        </p:nvSpPr>
        <p:spPr bwMode="auto">
          <a:xfrm>
            <a:off x="179388" y="107950"/>
            <a:ext cx="5976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b="1" dirty="0" smtClean="0">
                <a:solidFill>
                  <a:schemeClr val="bg1"/>
                </a:solidFill>
              </a:rPr>
              <a:t>Les activitats d’estiu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3076" name="8 Imagen" descr="if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198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1907704" y="620688"/>
            <a:ext cx="54006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PREGÀRIA</a:t>
            </a:r>
          </a:p>
          <a:p>
            <a:pPr algn="ctr"/>
            <a:endParaRPr lang="es-ES" dirty="0"/>
          </a:p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ca-ES" sz="1400" dirty="0"/>
              <a:t>Jesús,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ca-ES" sz="1400" dirty="0"/>
              <a:t>avui he somiat que anàvem de colònies: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ca-ES" sz="1400" dirty="0"/>
              <a:t>fèiem amics,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ca-ES" sz="1400" dirty="0"/>
              <a:t>coneixíem altres nens.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ca-ES" sz="1400" dirty="0"/>
              <a:t>Quin cel més blau que vèiem,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ca-ES" sz="1400" dirty="0"/>
              <a:t>i quantes estrelles hi ha en la nit!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ca-ES" sz="1400" dirty="0"/>
              <a:t>Collíem flors,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ca-ES" sz="1400" dirty="0"/>
              <a:t>fruíem de l’ombra de molts arbres,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ca-ES" sz="1400" dirty="0"/>
              <a:t>bevíem aigua fresca de les fonts,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ca-ES" sz="1400" dirty="0"/>
              <a:t>i els ocells ens alegraven amb els seus cants.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ca-ES" sz="1400" dirty="0"/>
              <a:t>I, quan tornàvem a casa,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ca-ES" sz="1400" dirty="0"/>
              <a:t>quantes coses podíem explicar als pares!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ca-ES" sz="1400" dirty="0"/>
              <a:t>Jesús,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ca-ES" sz="1400" dirty="0"/>
              <a:t>fes, que aquest somni sigui realitat! </a:t>
            </a:r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4 Imagen" descr="mcec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6 CuadroTexto"/>
          <p:cNvSpPr txBox="1">
            <a:spLocks noChangeArrowheads="1"/>
          </p:cNvSpPr>
          <p:nvPr/>
        </p:nvSpPr>
        <p:spPr bwMode="auto">
          <a:xfrm>
            <a:off x="179388" y="107950"/>
            <a:ext cx="5976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b="1" dirty="0" smtClean="0">
                <a:solidFill>
                  <a:schemeClr val="bg1"/>
                </a:solidFill>
              </a:rPr>
              <a:t>Les activitats d’estiu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3076" name="8 Imagen" descr="if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198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85800" y="1143000"/>
            <a:ext cx="7772400" cy="480060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ca-ES" sz="2800" b="1" kern="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ESTIU: </a:t>
            </a:r>
            <a:r>
              <a:rPr lang="ca-ES" sz="2800" kern="0" dirty="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És el moment </a:t>
            </a:r>
            <a:r>
              <a:rPr lang="ca-ES" sz="2800" kern="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òptim per a portar a terme activitats en el lleure: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endParaRPr lang="ca-ES" sz="2800" kern="0" dirty="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ca-ES" sz="2800" b="1" kern="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3 </a:t>
            </a:r>
            <a:r>
              <a:rPr lang="ca-ES" sz="2800" b="1" kern="0" dirty="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eixos: </a:t>
            </a:r>
            <a:endParaRPr lang="ca-ES" sz="2800" b="1" kern="0" dirty="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endParaRPr lang="ca-ES" sz="2800" kern="0" dirty="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endParaRPr lang="ca-ES" sz="2800" b="1" kern="0" dirty="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endParaRPr lang="ca-ES" sz="2800" b="1" kern="0" dirty="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6" name="5 Flecha izquierda, derecha y arriba"/>
          <p:cNvSpPr/>
          <p:nvPr/>
        </p:nvSpPr>
        <p:spPr bwMode="auto">
          <a:xfrm>
            <a:off x="3929063" y="4214813"/>
            <a:ext cx="1428750" cy="1285875"/>
          </a:xfrm>
          <a:prstGeom prst="leftRight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7" name="6 Rectángulo"/>
          <p:cNvSpPr/>
          <p:nvPr/>
        </p:nvSpPr>
        <p:spPr>
          <a:xfrm>
            <a:off x="2195736" y="3140968"/>
            <a:ext cx="5053013" cy="8683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ca-ES" sz="2800" kern="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La necessitat de satisfer una demanda </a:t>
            </a:r>
            <a:r>
              <a:rPr lang="ca-ES" sz="2800" kern="0" dirty="0" err="1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sòcio-familiar</a:t>
            </a:r>
            <a:endParaRPr lang="es-ES" sz="2800" kern="0" dirty="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28688" y="4929188"/>
            <a:ext cx="2143536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ca-ES" sz="2800" kern="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El bon clima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24128" y="4509120"/>
            <a:ext cx="2746573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a-ES" sz="2800" kern="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L’època de vacances</a:t>
            </a:r>
          </a:p>
          <a:p>
            <a:pPr>
              <a:defRPr/>
            </a:pPr>
            <a:endParaRPr lang="ca-ES" dirty="0"/>
          </a:p>
        </p:txBody>
      </p:sp>
      <p:sp>
        <p:nvSpPr>
          <p:cNvPr id="10" name="9 Rectángulo"/>
          <p:cNvSpPr/>
          <p:nvPr/>
        </p:nvSpPr>
        <p:spPr>
          <a:xfrm>
            <a:off x="2123728" y="3068960"/>
            <a:ext cx="4896544" cy="10081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6156176" y="4509120"/>
            <a:ext cx="1944216" cy="11521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Rectángulo"/>
          <p:cNvSpPr/>
          <p:nvPr/>
        </p:nvSpPr>
        <p:spPr>
          <a:xfrm>
            <a:off x="827584" y="4653136"/>
            <a:ext cx="2376264" cy="10081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4 Imagen" descr="mcec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6 CuadroTexto"/>
          <p:cNvSpPr txBox="1">
            <a:spLocks noChangeArrowheads="1"/>
          </p:cNvSpPr>
          <p:nvPr/>
        </p:nvSpPr>
        <p:spPr bwMode="auto">
          <a:xfrm>
            <a:off x="179388" y="107950"/>
            <a:ext cx="5976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b="1" dirty="0" smtClean="0">
                <a:solidFill>
                  <a:schemeClr val="bg1"/>
                </a:solidFill>
              </a:rPr>
              <a:t>Les activitats d’estiu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3076" name="8 Imagen" descr="if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198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359024" y="1412776"/>
            <a:ext cx="878497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ca-ES" sz="1600" dirty="0" smtClean="0"/>
              <a:t>Bona </a:t>
            </a:r>
            <a:r>
              <a:rPr lang="ca-ES" sz="1600" b="1" dirty="0"/>
              <a:t>anàlisi de la realitat </a:t>
            </a:r>
            <a:r>
              <a:rPr lang="ca-ES" sz="1600" dirty="0"/>
              <a:t>per conèixer quin és el punt de partida</a:t>
            </a:r>
            <a:endParaRPr lang="es-ES" sz="16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ca-ES" sz="1600" dirty="0" smtClean="0"/>
              <a:t>Aprofitament </a:t>
            </a:r>
            <a:r>
              <a:rPr lang="ca-ES" sz="1600" dirty="0"/>
              <a:t>de la </a:t>
            </a:r>
            <a:r>
              <a:rPr lang="ca-ES" sz="1600" b="1" dirty="0"/>
              <a:t>continuïtat</a:t>
            </a:r>
            <a:r>
              <a:rPr lang="ca-ES" sz="1600" dirty="0"/>
              <a:t> per fer activitats de llarga durada. </a:t>
            </a:r>
            <a:endParaRPr lang="es-ES" sz="16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ca-ES" sz="1600" dirty="0" smtClean="0"/>
              <a:t>Aprofitament </a:t>
            </a:r>
            <a:r>
              <a:rPr lang="ca-ES" sz="1600" dirty="0"/>
              <a:t>de la intensitat de la proposta per </a:t>
            </a:r>
            <a:r>
              <a:rPr lang="ca-ES" sz="1600" b="1" dirty="0"/>
              <a:t>aprofundir en la relació</a:t>
            </a:r>
            <a:r>
              <a:rPr lang="ca-ES" sz="1600" dirty="0"/>
              <a:t>, cohesió i el vincle afectiu dins el grup. </a:t>
            </a:r>
            <a:endParaRPr lang="es-ES" sz="16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ca-ES" sz="1600" b="1" dirty="0" smtClean="0"/>
              <a:t>Complicitat</a:t>
            </a:r>
            <a:r>
              <a:rPr lang="ca-ES" sz="1600" dirty="0" smtClean="0"/>
              <a:t> </a:t>
            </a:r>
            <a:r>
              <a:rPr lang="ca-ES" sz="1600" dirty="0"/>
              <a:t>amb els participants per implicar-los en la preparació.</a:t>
            </a:r>
            <a:endParaRPr lang="es-ES" sz="16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ca-ES" sz="1600" dirty="0" smtClean="0"/>
              <a:t>Possibilitat </a:t>
            </a:r>
            <a:r>
              <a:rPr lang="ca-ES" sz="1600" dirty="0"/>
              <a:t>de </a:t>
            </a:r>
            <a:r>
              <a:rPr lang="ca-ES" sz="1600" b="1" dirty="0"/>
              <a:t>treballar amb infants de diferents edats</a:t>
            </a:r>
            <a:r>
              <a:rPr lang="ca-ES" sz="1600" dirty="0"/>
              <a:t> a la vegada.</a:t>
            </a:r>
            <a:endParaRPr lang="es-ES" sz="16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ca-ES" sz="1600" dirty="0" smtClean="0"/>
              <a:t>Aprofitament </a:t>
            </a:r>
            <a:r>
              <a:rPr lang="ca-ES" sz="1600" dirty="0"/>
              <a:t>de les </a:t>
            </a:r>
            <a:r>
              <a:rPr lang="ca-ES" sz="1600" b="1" dirty="0"/>
              <a:t>possibilitats de l’entorn </a:t>
            </a:r>
            <a:r>
              <a:rPr lang="ca-ES" sz="1600" dirty="0"/>
              <a:t>que ens envolta.</a:t>
            </a:r>
            <a:endParaRPr lang="es-ES" sz="16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ca-ES" sz="1600" b="1" dirty="0" smtClean="0"/>
              <a:t>Complicitat</a:t>
            </a:r>
            <a:r>
              <a:rPr lang="ca-ES" sz="1600" dirty="0" smtClean="0"/>
              <a:t> </a:t>
            </a:r>
            <a:r>
              <a:rPr lang="ca-ES" sz="1600" dirty="0"/>
              <a:t>entre el grup de </a:t>
            </a:r>
            <a:r>
              <a:rPr lang="ca-ES" sz="1600" b="1" dirty="0"/>
              <a:t>monitors</a:t>
            </a:r>
            <a:r>
              <a:rPr lang="ca-ES" sz="1600" dirty="0"/>
              <a:t>.</a:t>
            </a:r>
            <a:endParaRPr lang="es-ES" sz="16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ca-ES" sz="1600" b="1" dirty="0" smtClean="0"/>
              <a:t>Repartiment </a:t>
            </a:r>
            <a:r>
              <a:rPr lang="ca-ES" sz="1600" b="1" dirty="0"/>
              <a:t>de les tasques </a:t>
            </a:r>
            <a:r>
              <a:rPr lang="ca-ES" sz="1600" dirty="0"/>
              <a:t>entre l’equip d’educadors.</a:t>
            </a:r>
            <a:endParaRPr lang="es-ES" sz="16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ca-ES" sz="1600" b="1" dirty="0" smtClean="0"/>
              <a:t>Previsió </a:t>
            </a:r>
            <a:r>
              <a:rPr lang="ca-ES" sz="1600" b="1" dirty="0"/>
              <a:t>d’aspectes logístics</a:t>
            </a:r>
            <a:r>
              <a:rPr lang="ca-ES" sz="1600" dirty="0"/>
              <a:t>: espais, horaris, decoració, vestuari, material, ...</a:t>
            </a:r>
            <a:endParaRPr lang="es-ES" sz="16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ca-ES" sz="1600" dirty="0" smtClean="0"/>
              <a:t>Importància </a:t>
            </a:r>
            <a:r>
              <a:rPr lang="ca-ES" sz="1600" dirty="0"/>
              <a:t>de </a:t>
            </a:r>
            <a:r>
              <a:rPr lang="ca-ES" sz="1600" b="1" dirty="0"/>
              <a:t>preveure el màxim d’aspectes </a:t>
            </a:r>
            <a:r>
              <a:rPr lang="ca-ES" sz="1600" dirty="0"/>
              <a:t>durant la preparació de cada acció educativa concreta. </a:t>
            </a:r>
            <a:endParaRPr lang="es-ES" sz="1600" dirty="0"/>
          </a:p>
          <a:p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0" y="620688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1600" b="1" kern="0" dirty="0" smtClean="0">
                <a:solidFill>
                  <a:srgbClr val="000000"/>
                </a:solidFill>
                <a:cs typeface="Times New Roman" pitchFamily="18" charset="0"/>
              </a:rPr>
              <a:t>10 ASPECTES A TENIR PRESENTS EN PREPARAR UNA ACCIÓ EDUCATIVA A L’ACTIVITAT D’ESTIU:</a:t>
            </a:r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4 Imagen" descr="mcec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6 CuadroTexto"/>
          <p:cNvSpPr txBox="1">
            <a:spLocks noChangeArrowheads="1"/>
          </p:cNvSpPr>
          <p:nvPr/>
        </p:nvSpPr>
        <p:spPr bwMode="auto">
          <a:xfrm>
            <a:off x="179388" y="107950"/>
            <a:ext cx="5976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b="1" dirty="0" smtClean="0">
                <a:solidFill>
                  <a:schemeClr val="bg1"/>
                </a:solidFill>
              </a:rPr>
              <a:t>Les activitats d’estiu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3076" name="8 Imagen" descr="if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198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714375" y="1719263"/>
            <a:ext cx="7772400" cy="3077889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ca-ES" sz="4000" kern="0" dirty="0" smtClean="0">
                <a:latin typeface="Arial" charset="0"/>
              </a:rPr>
              <a:t> Cal aprofitar …</a:t>
            </a:r>
          </a:p>
          <a:p>
            <a:pPr marL="342900" indent="-342900" algn="l">
              <a:spcBef>
                <a:spcPct val="20000"/>
              </a:spcBef>
              <a:defRPr/>
            </a:pPr>
            <a:endParaRPr lang="ca-ES" sz="4000" kern="0" dirty="0" smtClean="0">
              <a:latin typeface="Arial" charset="0"/>
            </a:endParaRPr>
          </a:p>
          <a:p>
            <a:pPr marL="342900" indent="-342900" algn="l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ca-ES" sz="4000" kern="0" dirty="0" smtClean="0">
                <a:latin typeface="Arial" charset="0"/>
              </a:rPr>
              <a:t> Cal anar amb compte amb…</a:t>
            </a:r>
            <a:endParaRPr lang="ca-ES" sz="4000" kern="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4 Imagen" descr="mcec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6 CuadroTexto"/>
          <p:cNvSpPr txBox="1">
            <a:spLocks noChangeArrowheads="1"/>
          </p:cNvSpPr>
          <p:nvPr/>
        </p:nvSpPr>
        <p:spPr bwMode="auto">
          <a:xfrm>
            <a:off x="179388" y="107950"/>
            <a:ext cx="5976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b="1" dirty="0" smtClean="0">
                <a:solidFill>
                  <a:schemeClr val="bg1"/>
                </a:solidFill>
              </a:rPr>
              <a:t>Les activitats d’estiu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3076" name="8 Imagen" descr="if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198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Rectángulo"/>
          <p:cNvSpPr/>
          <p:nvPr/>
        </p:nvSpPr>
        <p:spPr>
          <a:xfrm>
            <a:off x="323528" y="620688"/>
            <a:ext cx="8280920" cy="5749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ca-ES" sz="2000" b="1" u="sng" kern="0" dirty="0" smtClean="0"/>
              <a:t>EL DIA A DIA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ca-ES" sz="1600" b="1" u="sng" kern="0" dirty="0" smtClean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ca-ES" sz="1600" b="1" u="sng" kern="0" dirty="0"/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ca-ES" sz="1600" b="1" kern="0" dirty="0"/>
              <a:t>Començar la colònia amb un bon ritme</a:t>
            </a:r>
            <a:r>
              <a:rPr lang="ca-ES" sz="1600" kern="0" dirty="0"/>
              <a:t>, però sense passar-nos. 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ca-ES" sz="1600" kern="0" dirty="0"/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ca-ES" sz="1600" kern="0" dirty="0"/>
              <a:t>Valorem també a la nostra </a:t>
            </a:r>
            <a:r>
              <a:rPr lang="ca-ES" sz="1600" b="1" kern="0" dirty="0"/>
              <a:t>gràfica de ritme</a:t>
            </a:r>
            <a:r>
              <a:rPr lang="ca-ES" sz="1600" kern="0" dirty="0"/>
              <a:t>, que malgrat que al llarg dels primers dies realitzem activitats de més intensitat i durada, no es tracta d’esgotar els infants.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defRPr/>
            </a:pPr>
            <a:endParaRPr lang="ca-ES" sz="1600" kern="0" dirty="0"/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ca-ES" sz="1600" kern="0" dirty="0"/>
              <a:t>A partir d’aquest punt </a:t>
            </a:r>
            <a:r>
              <a:rPr lang="ca-ES" sz="1600" kern="0" dirty="0" smtClean="0"/>
              <a:t>culminant, </a:t>
            </a:r>
            <a:r>
              <a:rPr lang="ca-ES" sz="1600" b="1" kern="0" dirty="0"/>
              <a:t>el ritme baixarà de forma brusca</a:t>
            </a:r>
            <a:r>
              <a:rPr lang="ca-ES" sz="1600" kern="0" dirty="0"/>
              <a:t>, cercant un nivell suau d’activitat. 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ca-ES" sz="1600" kern="0" dirty="0"/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ca-ES" sz="1600" kern="0" dirty="0"/>
              <a:t>El ritme de la colònia </a:t>
            </a:r>
            <a:r>
              <a:rPr lang="ca-ES" sz="1600" b="1" kern="0" dirty="0"/>
              <a:t>començarà de nou a ascendir a partir d’aquell dia</a:t>
            </a:r>
            <a:r>
              <a:rPr lang="ca-ES" sz="1600" kern="0" dirty="0"/>
              <a:t>, però ho farà de forma molt </a:t>
            </a:r>
            <a:r>
              <a:rPr lang="ca-ES" sz="1600" kern="0" dirty="0" err="1"/>
              <a:t>paulatina</a:t>
            </a:r>
            <a:r>
              <a:rPr lang="ca-ES" sz="1600" kern="0" dirty="0"/>
              <a:t>, aconseguint arribar a un ritme notable cap a la última nit de la colònia</a:t>
            </a:r>
            <a:r>
              <a:rPr lang="ca-ES" sz="1600" kern="0" dirty="0" smtClean="0"/>
              <a:t>.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ca-ES" sz="1600" kern="0" dirty="0"/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ca-ES" sz="1600" kern="0" dirty="0"/>
              <a:t>És important que </a:t>
            </a:r>
            <a:r>
              <a:rPr lang="ca-ES" sz="1600" b="1" kern="0" dirty="0"/>
              <a:t>no acabem amb un ritme exagerat </a:t>
            </a:r>
            <a:r>
              <a:rPr lang="ca-ES" sz="1600" kern="0" dirty="0"/>
              <a:t>l’últim dia de la nostra convivència, però sí que cal que els infants marxin amb un bon sabor de </a:t>
            </a:r>
            <a:r>
              <a:rPr lang="ca-ES" sz="1600" kern="0" dirty="0" smtClean="0"/>
              <a:t>boca.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defRPr/>
            </a:pPr>
            <a:endParaRPr lang="ca-ES" sz="1600" kern="0" dirty="0"/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ca-ES" sz="1600" kern="0" dirty="0" smtClean="0"/>
              <a:t>Tot i que no </a:t>
            </a:r>
            <a:r>
              <a:rPr lang="ca-ES" sz="1600" kern="0" dirty="0"/>
              <a:t>existeixen varetes màgiques que </a:t>
            </a:r>
            <a:r>
              <a:rPr lang="ca-ES" sz="1600" kern="0" dirty="0" smtClean="0"/>
              <a:t>determinin </a:t>
            </a:r>
            <a:r>
              <a:rPr lang="ca-ES" sz="1600" kern="0" dirty="0"/>
              <a:t>el ritme d’una colònia o de qualsevol activitat </a:t>
            </a:r>
            <a:r>
              <a:rPr lang="ca-ES" sz="1600" kern="0" dirty="0" smtClean="0"/>
              <a:t>d’estiu, cal </a:t>
            </a:r>
            <a:r>
              <a:rPr lang="ca-ES" sz="1600" kern="0" dirty="0"/>
              <a:t>que </a:t>
            </a:r>
            <a:r>
              <a:rPr lang="ca-ES" sz="1600" b="1" kern="0" dirty="0"/>
              <a:t>no perdem de vista la gràfica </a:t>
            </a:r>
            <a:r>
              <a:rPr lang="ca-ES" sz="1600" kern="0" dirty="0"/>
              <a:t>que dissenyem per a la nostra activitat, al llarg de tot el procés de </a:t>
            </a:r>
            <a:r>
              <a:rPr lang="ca-ES" sz="1600" kern="0" dirty="0" smtClean="0"/>
              <a:t>preparació.</a:t>
            </a:r>
            <a:endParaRPr lang="es-ES" sz="1600" kern="0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ca-ES" kern="0" dirty="0" smtClean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ca-ES" kern="0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ca-ES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4 Imagen" descr="mcec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6 CuadroTexto"/>
          <p:cNvSpPr txBox="1">
            <a:spLocks noChangeArrowheads="1"/>
          </p:cNvSpPr>
          <p:nvPr/>
        </p:nvSpPr>
        <p:spPr bwMode="auto">
          <a:xfrm>
            <a:off x="179388" y="107950"/>
            <a:ext cx="5976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b="1" dirty="0" smtClean="0">
                <a:solidFill>
                  <a:schemeClr val="bg1"/>
                </a:solidFill>
              </a:rPr>
              <a:t>Les activitats d’estiu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3076" name="8 Imagen" descr="if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198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Group 15"/>
          <p:cNvGraphicFramePr>
            <a:graphicFrameLocks noGrp="1"/>
          </p:cNvGraphicFramePr>
          <p:nvPr/>
        </p:nvGraphicFramePr>
        <p:xfrm>
          <a:off x="323528" y="692696"/>
          <a:ext cx="7992886" cy="4248472"/>
        </p:xfrm>
        <a:graphic>
          <a:graphicData uri="http://schemas.openxmlformats.org/drawingml/2006/table">
            <a:tbl>
              <a:tblPr/>
              <a:tblGrid>
                <a:gridCol w="664736"/>
                <a:gridCol w="754131"/>
                <a:gridCol w="726627"/>
                <a:gridCol w="740379"/>
                <a:gridCol w="740380"/>
                <a:gridCol w="740379"/>
                <a:gridCol w="740380"/>
                <a:gridCol w="740379"/>
                <a:gridCol w="740380"/>
                <a:gridCol w="740379"/>
                <a:gridCol w="664736"/>
              </a:tblGrid>
              <a:tr h="1062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Dia 1</a:t>
                      </a:r>
                      <a:endParaRPr kumimoji="0" lang="ca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Dia 2</a:t>
                      </a:r>
                      <a:endParaRPr kumimoji="0" lang="ca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Dia 3</a:t>
                      </a:r>
                      <a:endParaRPr kumimoji="0" lang="ca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Dia 4</a:t>
                      </a:r>
                      <a:endParaRPr kumimoji="0" lang="ca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Dia 5</a:t>
                      </a:r>
                      <a:endParaRPr kumimoji="0" lang="ca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Dia 6</a:t>
                      </a:r>
                      <a:endParaRPr kumimoji="0" lang="ca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Dia 7</a:t>
                      </a:r>
                      <a:endParaRPr kumimoji="0" lang="ca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Dia 8</a:t>
                      </a:r>
                      <a:endParaRPr kumimoji="0" lang="ca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Dia 9</a:t>
                      </a:r>
                      <a:endParaRPr kumimoji="0" lang="ca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Dia 10</a:t>
                      </a:r>
                      <a:endParaRPr kumimoji="0" lang="ca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</a:tr>
              <a:tr h="1062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Fort</a:t>
                      </a:r>
                      <a:endParaRPr kumimoji="0" lang="ca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X</a:t>
                      </a:r>
                      <a:endParaRPr kumimoji="0" lang="ca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X</a:t>
                      </a:r>
                      <a:endParaRPr kumimoji="0" lang="ca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X</a:t>
                      </a:r>
                      <a:endParaRPr kumimoji="0" lang="ca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X</a:t>
                      </a:r>
                      <a:endParaRPr kumimoji="0" lang="ca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X</a:t>
                      </a:r>
                      <a:endParaRPr kumimoji="0" lang="ca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2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Mig</a:t>
                      </a:r>
                      <a:endParaRPr kumimoji="0" lang="ca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X</a:t>
                      </a:r>
                      <a:endParaRPr kumimoji="0" lang="ca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X</a:t>
                      </a:r>
                      <a:endParaRPr kumimoji="0" lang="ca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X</a:t>
                      </a:r>
                      <a:endParaRPr kumimoji="0" lang="ca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X</a:t>
                      </a:r>
                      <a:endParaRPr kumimoji="0" lang="ca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X</a:t>
                      </a:r>
                      <a:endParaRPr kumimoji="0" lang="ca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2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Suau</a:t>
                      </a:r>
                      <a:endParaRPr kumimoji="0" lang="ca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4 Imagen" descr="mcec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6 CuadroTexto"/>
          <p:cNvSpPr txBox="1">
            <a:spLocks noChangeArrowheads="1"/>
          </p:cNvSpPr>
          <p:nvPr/>
        </p:nvSpPr>
        <p:spPr bwMode="auto">
          <a:xfrm>
            <a:off x="179388" y="107950"/>
            <a:ext cx="5976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b="1" dirty="0" smtClean="0">
                <a:solidFill>
                  <a:schemeClr val="bg1"/>
                </a:solidFill>
              </a:rPr>
              <a:t>Les activitats d’estiu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3076" name="8 Imagen" descr="if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198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2 Rectángulo"/>
          <p:cNvSpPr>
            <a:spLocks noChangeArrowheads="1"/>
          </p:cNvSpPr>
          <p:nvPr/>
        </p:nvSpPr>
        <p:spPr bwMode="auto">
          <a:xfrm>
            <a:off x="179513" y="836712"/>
            <a:ext cx="8964488" cy="4992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ca-ES" b="1" dirty="0" smtClean="0">
                <a:latin typeface="Arial" charset="0"/>
              </a:rPr>
              <a:t>TEMPORALITZACIÓ </a:t>
            </a:r>
            <a:r>
              <a:rPr lang="ca-ES" b="1" dirty="0" smtClean="0"/>
              <a:t>D’</a:t>
            </a:r>
            <a:r>
              <a:rPr lang="ca-ES" b="1" dirty="0" smtClean="0">
                <a:latin typeface="Arial" charset="0"/>
              </a:rPr>
              <a:t>UNA ACTIVITAT DE COLÒNIES, CAMPAMENTS, RUTES, </a:t>
            </a:r>
            <a:r>
              <a:rPr lang="ca-ES" sz="1600" b="1" dirty="0" smtClean="0">
                <a:latin typeface="Arial" charset="0"/>
              </a:rPr>
              <a:t>...</a:t>
            </a:r>
          </a:p>
          <a:p>
            <a:pPr algn="ctr">
              <a:lnSpc>
                <a:spcPct val="80000"/>
              </a:lnSpc>
            </a:pPr>
            <a:endParaRPr lang="ca-ES" sz="2000" b="1" dirty="0"/>
          </a:p>
          <a:p>
            <a:pPr algn="ctr">
              <a:lnSpc>
                <a:spcPct val="80000"/>
              </a:lnSpc>
            </a:pPr>
            <a:endParaRPr lang="ca-ES" sz="2000" b="1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endParaRPr lang="ca-ES" sz="2000" b="1" u="sng" dirty="0">
              <a:latin typeface="Arial" charset="0"/>
            </a:endParaRPr>
          </a:p>
          <a:p>
            <a:pPr>
              <a:lnSpc>
                <a:spcPct val="80000"/>
              </a:lnSpc>
            </a:pPr>
            <a:endParaRPr lang="ca-ES" sz="20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endParaRPr lang="ca-ES" sz="2000" dirty="0"/>
          </a:p>
          <a:p>
            <a:pPr>
              <a:lnSpc>
                <a:spcPct val="80000"/>
              </a:lnSpc>
            </a:pPr>
            <a:endParaRPr lang="ca-ES" sz="20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endParaRPr lang="ca-ES" sz="2000" dirty="0"/>
          </a:p>
          <a:p>
            <a:pPr>
              <a:lnSpc>
                <a:spcPct val="80000"/>
              </a:lnSpc>
            </a:pPr>
            <a:endParaRPr lang="ca-ES" sz="20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endParaRPr lang="ca-ES" sz="2000" dirty="0"/>
          </a:p>
          <a:p>
            <a:pPr>
              <a:lnSpc>
                <a:spcPct val="80000"/>
              </a:lnSpc>
            </a:pPr>
            <a:endParaRPr lang="ca-ES" sz="20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endParaRPr lang="ca-ES" sz="20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endParaRPr lang="ca-ES" sz="2000" dirty="0"/>
          </a:p>
          <a:p>
            <a:pPr>
              <a:lnSpc>
                <a:spcPct val="80000"/>
              </a:lnSpc>
            </a:pPr>
            <a:endParaRPr lang="ca-ES" sz="20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endParaRPr lang="ca-ES" sz="2000" dirty="0"/>
          </a:p>
          <a:p>
            <a:pPr>
              <a:lnSpc>
                <a:spcPct val="80000"/>
              </a:lnSpc>
            </a:pPr>
            <a:endParaRPr lang="ca-ES" sz="2000" dirty="0" smtClean="0">
              <a:latin typeface="Arial" charset="0"/>
            </a:endParaRPr>
          </a:p>
          <a:p>
            <a:pPr algn="just">
              <a:lnSpc>
                <a:spcPct val="80000"/>
              </a:lnSpc>
            </a:pPr>
            <a:endParaRPr lang="ca-ES" sz="2000" dirty="0" smtClean="0">
              <a:latin typeface="Arial" charset="0"/>
            </a:endParaRPr>
          </a:p>
          <a:p>
            <a:pPr algn="just">
              <a:lnSpc>
                <a:spcPct val="80000"/>
              </a:lnSpc>
            </a:pPr>
            <a:r>
              <a:rPr lang="ca-ES" sz="2000" dirty="0" smtClean="0">
                <a:latin typeface="Arial" charset="0"/>
              </a:rPr>
              <a:t>Hem de tenir present que a colònies tenim una vivència molt intensa i és </a:t>
            </a:r>
            <a:r>
              <a:rPr lang="ca-ES" sz="2000" b="1" dirty="0" smtClean="0">
                <a:latin typeface="Arial" charset="0"/>
              </a:rPr>
              <a:t>important fer la revisió passats uns dies</a:t>
            </a:r>
            <a:r>
              <a:rPr lang="ca-ES" sz="2000" dirty="0" smtClean="0">
                <a:latin typeface="Arial" charset="0"/>
              </a:rPr>
              <a:t>, no el dia després, donat que no en serem prou objectius en la nostra valoració.</a:t>
            </a:r>
            <a:endParaRPr lang="ca-ES" sz="2000" dirty="0">
              <a:latin typeface="Arial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395536" y="1844824"/>
          <a:ext cx="8064896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0700"/>
                <a:gridCol w="3804196"/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800" b="1" noProof="0" smtClean="0">
                          <a:latin typeface="Arial" pitchFamily="34" charset="0"/>
                          <a:cs typeface="Arial" pitchFamily="34" charset="0"/>
                        </a:rPr>
                        <a:t>RECERCA DE LA CASA DE COLÒNIES</a:t>
                      </a:r>
                      <a:endParaRPr lang="ca-ES" noProof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smtClean="0">
                          <a:latin typeface="Arial" pitchFamily="34" charset="0"/>
                          <a:cs typeface="Arial" pitchFamily="34" charset="0"/>
                        </a:rPr>
                        <a:t>9 – 6 mesos</a:t>
                      </a:r>
                      <a:r>
                        <a:rPr lang="ca-ES" baseline="0" noProof="0" smtClean="0">
                          <a:latin typeface="Arial" pitchFamily="34" charset="0"/>
                          <a:cs typeface="Arial" pitchFamily="34" charset="0"/>
                        </a:rPr>
                        <a:t> abans</a:t>
                      </a:r>
                      <a:endParaRPr lang="ca-ES" noProof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sz="1800" b="1" noProof="0" dirty="0" smtClean="0">
                          <a:latin typeface="Arial" pitchFamily="34" charset="0"/>
                          <a:cs typeface="Arial" pitchFamily="34" charset="0"/>
                        </a:rPr>
                        <a:t>PROGRAMACIÓ DE L’ACTIVITAT</a:t>
                      </a:r>
                      <a:r>
                        <a:rPr lang="ca-ES" sz="1800" noProof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ca-ES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smtClean="0">
                          <a:latin typeface="Arial" pitchFamily="34" charset="0"/>
                          <a:cs typeface="Arial" pitchFamily="34" charset="0"/>
                        </a:rPr>
                        <a:t>6 - 4 mesos abans</a:t>
                      </a:r>
                      <a:endParaRPr lang="ca-ES" noProof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sz="1800" b="1" noProof="0" smtClean="0">
                          <a:latin typeface="Arial" pitchFamily="34" charset="0"/>
                          <a:cs typeface="Arial" pitchFamily="34" charset="0"/>
                        </a:rPr>
                        <a:t>INSCRIPCIONS DELS PARTICIPANTS</a:t>
                      </a:r>
                      <a:r>
                        <a:rPr lang="ca-ES" sz="1800" noProof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ca-ES" noProof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smtClean="0">
                          <a:latin typeface="Arial" pitchFamily="34" charset="0"/>
                          <a:cs typeface="Arial" pitchFamily="34" charset="0"/>
                        </a:rPr>
                        <a:t>2 – 1 mesos abans</a:t>
                      </a:r>
                      <a:endParaRPr lang="ca-ES" noProof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sz="1800" b="1" noProof="0" smtClean="0">
                          <a:latin typeface="Arial" pitchFamily="34" charset="0"/>
                          <a:cs typeface="Arial" pitchFamily="34" charset="0"/>
                        </a:rPr>
                        <a:t>PREPARACIÓ DEL MATERIAL </a:t>
                      </a:r>
                      <a:endParaRPr lang="ca-ES" noProof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smtClean="0">
                          <a:latin typeface="Arial" pitchFamily="34" charset="0"/>
                          <a:cs typeface="Arial" pitchFamily="34" charset="0"/>
                        </a:rPr>
                        <a:t>1 mes – 15 dies abans</a:t>
                      </a:r>
                      <a:endParaRPr lang="ca-ES" noProof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sz="1800" b="1" noProof="0" smtClean="0">
                          <a:latin typeface="Arial" pitchFamily="34" charset="0"/>
                          <a:cs typeface="Arial" pitchFamily="34" charset="0"/>
                        </a:rPr>
                        <a:t>AVALUACIÓ</a:t>
                      </a:r>
                      <a:endParaRPr lang="ca-ES" noProof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dirty="0" smtClean="0">
                          <a:latin typeface="Arial" pitchFamily="34" charset="0"/>
                          <a:cs typeface="Arial" pitchFamily="34" charset="0"/>
                        </a:rPr>
                        <a:t>1 setmana – 10 dies després</a:t>
                      </a:r>
                    </a:p>
                    <a:p>
                      <a:r>
                        <a:rPr lang="ca-ES" noProof="0" dirty="0" smtClean="0">
                          <a:latin typeface="Arial" pitchFamily="34" charset="0"/>
                          <a:cs typeface="Arial" pitchFamily="34" charset="0"/>
                        </a:rPr>
                        <a:t>(si</a:t>
                      </a:r>
                      <a:r>
                        <a:rPr lang="ca-ES" baseline="0" noProof="0" dirty="0" smtClean="0">
                          <a:latin typeface="Arial" pitchFamily="34" charset="0"/>
                          <a:cs typeface="Arial" pitchFamily="34" charset="0"/>
                        </a:rPr>
                        <a:t> no és possible, al setembre)</a:t>
                      </a:r>
                      <a:endParaRPr lang="ca-ES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1504</Words>
  <Application>Microsoft Office PowerPoint</Application>
  <PresentationFormat>Presentación en pantalla (4:3)</PresentationFormat>
  <Paragraphs>341</Paragraphs>
  <Slides>22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</vt:vector>
  </TitlesOfParts>
  <Company>FPT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mcarod</dc:creator>
  <cp:lastModifiedBy>mrogla</cp:lastModifiedBy>
  <cp:revision>15</cp:revision>
  <dcterms:created xsi:type="dcterms:W3CDTF">2010-09-30T07:20:37Z</dcterms:created>
  <dcterms:modified xsi:type="dcterms:W3CDTF">2012-05-17T17:02:24Z</dcterms:modified>
</cp:coreProperties>
</file>